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9" r:id="rId3"/>
    <p:sldId id="454" r:id="rId4"/>
    <p:sldId id="453" r:id="rId5"/>
    <p:sldId id="457" r:id="rId6"/>
    <p:sldId id="449" r:id="rId7"/>
    <p:sldId id="450" r:id="rId8"/>
    <p:sldId id="458" r:id="rId9"/>
    <p:sldId id="451" r:id="rId10"/>
    <p:sldId id="459" r:id="rId11"/>
    <p:sldId id="443" r:id="rId12"/>
    <p:sldId id="455" r:id="rId13"/>
    <p:sldId id="452" r:id="rId14"/>
    <p:sldId id="392" r:id="rId15"/>
    <p:sldId id="427" r:id="rId16"/>
    <p:sldId id="456" r:id="rId17"/>
    <p:sldId id="421" r:id="rId18"/>
    <p:sldId id="424" r:id="rId19"/>
    <p:sldId id="448" r:id="rId20"/>
    <p:sldId id="364" r:id="rId21"/>
    <p:sldId id="429" r:id="rId22"/>
    <p:sldId id="430" r:id="rId23"/>
    <p:sldId id="431" r:id="rId24"/>
    <p:sldId id="366" r:id="rId25"/>
    <p:sldId id="444" r:id="rId26"/>
    <p:sldId id="439" r:id="rId27"/>
    <p:sldId id="339" r:id="rId28"/>
    <p:sldId id="382" r:id="rId29"/>
    <p:sldId id="440" r:id="rId30"/>
    <p:sldId id="442" r:id="rId31"/>
    <p:sldId id="277" r:id="rId3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454"/>
            <p14:sldId id="453"/>
            <p14:sldId id="457"/>
            <p14:sldId id="449"/>
            <p14:sldId id="450"/>
            <p14:sldId id="458"/>
            <p14:sldId id="451"/>
            <p14:sldId id="459"/>
            <p14:sldId id="443"/>
            <p14:sldId id="455"/>
            <p14:sldId id="452"/>
            <p14:sldId id="392"/>
            <p14:sldId id="427"/>
            <p14:sldId id="456"/>
            <p14:sldId id="421"/>
            <p14:sldId id="424"/>
            <p14:sldId id="448"/>
            <p14:sldId id="364"/>
            <p14:sldId id="429"/>
            <p14:sldId id="430"/>
            <p14:sldId id="431"/>
            <p14:sldId id="366"/>
            <p14:sldId id="444"/>
            <p14:sldId id="439"/>
            <p14:sldId id="339"/>
            <p14:sldId id="382"/>
            <p14:sldId id="440"/>
            <p14:sldId id="442"/>
            <p14:sldId id="277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CCFFCC"/>
    <a:srgbClr val="CCECFF"/>
    <a:srgbClr val="FFFF99"/>
    <a:srgbClr val="CCFF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5" autoAdjust="0"/>
    <p:restoredTop sz="83977" autoAdjust="0"/>
  </p:normalViewPr>
  <p:slideViewPr>
    <p:cSldViewPr snapToGrid="0">
      <p:cViewPr varScale="1">
        <p:scale>
          <a:sx n="116" d="100"/>
          <a:sy n="116" d="100"/>
        </p:scale>
        <p:origin x="10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2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333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44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555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Общее число проведенных проверок за 2024 год</a:t>
            </a:r>
            <a:r>
              <a:rPr lang="ru-RU" b="1" baseline="0" dirty="0" smtClean="0"/>
              <a:t>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1749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10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108565762304109"/>
          <c:w val="1"/>
          <c:h val="0.693262423834380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ngle"/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EC-4D65-9789-762527CBCB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EC-4D65-9789-762527CBCB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EC-4D65-9789-762527CBCB7C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EC-4D65-9789-762527CBCB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EC-4D65-9789-762527CBCB7C}"/>
              </c:ext>
            </c:extLst>
          </c:dPt>
          <c:dLbls>
            <c:dLbl>
              <c:idx val="0"/>
              <c:layout>
                <c:manualLayout>
                  <c:x val="1.2789473470558302E-3"/>
                  <c:y val="-0.109374488497365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404862531069275E-2"/>
                  <c:y val="-4.39115887511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5022884226849349E-2"/>
                  <c:y val="-7.663448593155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7470248833581391E-3"/>
                  <c:y val="-0.1167150581951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6"/>
                <c:pt idx="0">
                  <c:v>внеплановые проверки по предписанию</c:v>
                </c:pt>
                <c:pt idx="1">
                  <c:v>Внеплановые проверки при лицензировании и регистрации </c:v>
                </c:pt>
                <c:pt idx="2">
                  <c:v>Проверки по стройнадзору</c:v>
                </c:pt>
                <c:pt idx="3">
                  <c:v>Постоянный надзор </c:v>
                </c:pt>
                <c:pt idx="4">
                  <c:v>Плановые проверки</c:v>
                </c:pt>
                <c:pt idx="5">
                  <c:v>внеплановые проверки  по иным основаниям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</c:v>
                </c:pt>
                <c:pt idx="1">
                  <c:v>120</c:v>
                </c:pt>
                <c:pt idx="2">
                  <c:v>14</c:v>
                </c:pt>
                <c:pt idx="3">
                  <c:v>1524</c:v>
                </c:pt>
                <c:pt idx="4">
                  <c:v>80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DEC-4D65-9789-762527CBC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egendEntry>
        <c:idx val="6"/>
        <c:delete val="1"/>
      </c:legendEntry>
      <c:layout>
        <c:manualLayout>
          <c:xMode val="edge"/>
          <c:yMode val="edge"/>
          <c:x val="7.5815119994441021E-3"/>
          <c:y val="0.20909947518908087"/>
          <c:w val="0.33419985438721206"/>
          <c:h val="0.67791473555221637"/>
        </c:manualLayout>
      </c:layout>
      <c:overlay val="0"/>
    </c:legend>
    <c:plotVisOnly val="1"/>
    <c:dispBlanksAs val="gap"/>
    <c:showDLblsOverMax val="0"/>
  </c:chart>
  <c:spPr>
    <a:noFill/>
    <a:ln>
      <a:solidFill>
        <a:schemeClr val="accent1">
          <a:shade val="95000"/>
          <a:satMod val="105000"/>
        </a:schemeClr>
      </a:solidFill>
      <a:beve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971121051025552E-2"/>
          <c:y val="4.2704778883492438E-2"/>
          <c:w val="0.54574353645887808"/>
          <c:h val="0.803703215082329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noFill/>
            </a:ln>
            <a:effectLst>
              <a:innerShdw blurRad="609600" dist="520700" dir="14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h="146050" prst="angle"/>
              <a:bevelB w="165100" prst="coolSlant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explosion val="42"/>
            <c:spPr>
              <a:solidFill>
                <a:schemeClr val="accent1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1"/>
            <c:invertIfNegative val="0"/>
            <c:bubble3D val="0"/>
            <c:explosion val="41"/>
            <c:spPr>
              <a:solidFill>
                <a:schemeClr val="accent2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2"/>
            <c:invertIfNegative val="0"/>
            <c:bubble3D val="0"/>
            <c:explosion val="48"/>
            <c:spPr>
              <a:solidFill>
                <a:schemeClr val="accent3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4"/>
            <c:invertIfNegative val="0"/>
            <c:bubble3D val="0"/>
            <c:explosion val="30"/>
            <c:spPr>
              <a:solidFill>
                <a:schemeClr val="accent5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7"/>
            <c:invertIfNegative val="0"/>
            <c:bubble3D val="0"/>
            <c:explosion val="34"/>
          </c:dPt>
          <c:dLbls>
            <c:dLbl>
              <c:idx val="0"/>
              <c:layout>
                <c:manualLayout>
                  <c:x val="3.3209155067069726E-3"/>
                  <c:y val="-0.12379952447810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495860031537089E-2"/>
                  <c:y val="-5.4968640100154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412627209451692E-3"/>
                  <c:y val="-3.42463259797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4165385346355363E-2"/>
                  <c:y val="1.131258253957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1054107879369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055252021946297"/>
                  <c:y val="-0.31453853295211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9834109823115433E-2"/>
                  <c:y val="-1.1977596799945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учет и контроль ЯМ.РВ, физическая защита ЯУ, РВиРАО</c:v>
                </c:pt>
                <c:pt idx="1">
                  <c:v>исследовательские ядерные реакторы</c:v>
                </c:pt>
                <c:pt idx="2">
                  <c:v>конструирование и изготовление оборудования</c:v>
                </c:pt>
                <c:pt idx="3">
                  <c:v>атомные станции</c:v>
                </c:pt>
                <c:pt idx="4">
                  <c:v>суда и иные плав средства с ЯР</c:v>
                </c:pt>
                <c:pt idx="5">
                  <c:v>радиационно опасные объекты</c:v>
                </c:pt>
                <c:pt idx="6">
                  <c:v>сооружение (строительтство) объектов ИАЭ</c:v>
                </c:pt>
                <c:pt idx="7">
                  <c:v>объекты ядерного топливного цикла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47</c:v>
                </c:pt>
                <c:pt idx="1">
                  <c:v>2</c:v>
                </c:pt>
                <c:pt idx="2">
                  <c:v>2</c:v>
                </c:pt>
                <c:pt idx="3">
                  <c:v>35</c:v>
                </c:pt>
                <c:pt idx="4">
                  <c:v>7</c:v>
                </c:pt>
                <c:pt idx="5">
                  <c:v>59</c:v>
                </c:pt>
                <c:pt idx="6">
                  <c:v>414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49408368"/>
        <c:axId val="149411504"/>
        <c:axId val="0"/>
      </c:bar3DChart>
      <c:catAx>
        <c:axId val="14940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9411504"/>
        <c:crosses val="autoZero"/>
        <c:auto val="1"/>
        <c:lblAlgn val="ctr"/>
        <c:lblOffset val="100"/>
        <c:noMultiLvlLbl val="0"/>
      </c:catAx>
      <c:valAx>
        <c:axId val="14941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40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03093186059814"/>
          <c:y val="2.1718807895143251E-2"/>
          <c:w val="0.33696909765142152"/>
          <c:h val="0.88995202399217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680403424708734E-2"/>
          <c:y val="0.23601516493630334"/>
          <c:w val="0.61448592432819105"/>
          <c:h val="0.714672814131763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проверок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2146</c:v>
                </c:pt>
                <c:pt idx="1">
                  <c:v>1716</c:v>
                </c:pt>
                <c:pt idx="2">
                  <c:v>1749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Выявлено нарушений при строительстве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302</c:v>
                </c:pt>
                <c:pt idx="1">
                  <c:v>235</c:v>
                </c:pt>
                <c:pt idx="2">
                  <c:v>414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выявлено нарушений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518</c:v>
                </c:pt>
                <c:pt idx="1">
                  <c:v>418</c:v>
                </c:pt>
                <c:pt idx="2">
                  <c:v>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409152"/>
        <c:axId val="149409544"/>
        <c:axId val="0"/>
      </c:bar3DChart>
      <c:catAx>
        <c:axId val="14940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9409544"/>
        <c:crosses val="autoZero"/>
        <c:auto val="0"/>
        <c:lblAlgn val="ctr"/>
        <c:lblOffset val="100"/>
        <c:noMultiLvlLbl val="0"/>
      </c:catAx>
      <c:valAx>
        <c:axId val="149409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409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8326446113035"/>
          <c:y val="2.6130878673254369E-2"/>
          <c:w val="0.28076589051081041"/>
          <c:h val="0.969139830869008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550315383083342E-2"/>
          <c:y val="4.0723884179698626E-2"/>
          <c:w val="0.56101854732733714"/>
          <c:h val="0.88148833435721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на юридических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5555</c:v>
                </c:pt>
                <c:pt idx="1">
                  <c:v>2180</c:v>
                </c:pt>
                <c:pt idx="2">
                  <c:v>3560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 штрафов на должностных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195</c:v>
                </c:pt>
                <c:pt idx="1">
                  <c:v>205</c:v>
                </c:pt>
                <c:pt idx="2">
                  <c:v>187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Предупреждено должностных лиц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410720"/>
        <c:axId val="149411896"/>
        <c:axId val="0"/>
      </c:bar3DChart>
      <c:catAx>
        <c:axId val="149410720"/>
        <c:scaling>
          <c:orientation val="minMax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149411896"/>
        <c:crosses val="autoZero"/>
        <c:auto val="1"/>
        <c:lblAlgn val="ctr"/>
        <c:lblOffset val="100"/>
        <c:noMultiLvlLbl val="0"/>
      </c:catAx>
      <c:valAx>
        <c:axId val="149411896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149410720"/>
        <c:crosses val="max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40"/>
      <c:rAngAx val="1"/>
    </c:view3D>
    <c:floor>
      <c:thickness val="0"/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599714924662461"/>
          <c:y val="0.19116796676507714"/>
          <c:w val="0.84400285075337544"/>
          <c:h val="0.669588137064271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Лицензии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1524171732856577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473366008428001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1816725446193007E-2"/>
                  <c:y val="1.6739943284991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130</c:v>
                </c:pt>
                <c:pt idx="1">
                  <c:v>155</c:v>
                </c:pt>
                <c:pt idx="2">
                  <c:v>168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Регистрация организаций 4-5 категории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Разрешения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9219337386285263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473366008428001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7676588906142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1010</c:v>
                </c:pt>
                <c:pt idx="1">
                  <c:v>888</c:v>
                </c:pt>
                <c:pt idx="2">
                  <c:v>958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ПДВ ДС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016114488571037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51177259374281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914503039713935E-2"/>
                  <c:y val="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156"/>
        <c:shape val="box"/>
        <c:axId val="195888496"/>
        <c:axId val="195883008"/>
        <c:axId val="0"/>
      </c:bar3DChart>
      <c:catAx>
        <c:axId val="19588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883008"/>
        <c:crosses val="autoZero"/>
        <c:auto val="1"/>
        <c:lblAlgn val="ctr"/>
        <c:lblOffset val="100"/>
        <c:noMultiLvlLbl val="0"/>
      </c:catAx>
      <c:valAx>
        <c:axId val="195883008"/>
        <c:scaling>
          <c:orientation val="minMax"/>
          <c:max val="120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888496"/>
        <c:crosses val="autoZero"/>
        <c:crossBetween val="between"/>
        <c:majorUnit val="100"/>
        <c:minorUnit val="50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30.01.2025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78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30.01.2025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31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в черно-белом режиме или в оттенках серого. Выполните пробную печать, чтобы убедиться в сохранении разницы между цветами при печати в черно-белом режиме или в оттенках серого.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79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dirty="0" smtClean="0"/>
              <a:t>Microsoft </a:t>
            </a:r>
            <a:r>
              <a:rPr lang="ru-RU" b="1" dirty="0" smtClean="0"/>
              <a:t>Инженерное мастерство</a:t>
            </a:r>
            <a:endParaRPr lang="ru-RU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dirty="0" smtClean="0"/>
              <a:t>Конфиденциальная информация Майкрософт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ru-RU" smtClean="0"/>
              <a:pPr/>
              <a:t>30</a:t>
            </a:fld>
            <a:endParaRPr lang="ru-RU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88950"/>
            <a:ext cx="4962525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87" y="4483601"/>
            <a:ext cx="6206573" cy="4944672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8040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2.png"/><Relationship Id="rId4" Type="http://schemas.openxmlformats.org/officeDocument/2006/relationships/hyperlink" Target="mailto:sevkav@gosnadzor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331640" y="1556792"/>
            <a:ext cx="7674650" cy="169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Общие итоги деятельности Северо-Европейского </a:t>
            </a:r>
            <a:r>
              <a:rPr lang="ru-RU" altLang="ru-RU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МТУ по надзору за ЯРБ Ростехнадзора </a:t>
            </a:r>
          </a:p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за </a:t>
            </a:r>
            <a:r>
              <a:rPr lang="ru-RU" altLang="ru-RU" sz="22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2024 </a:t>
            </a:r>
            <a:r>
              <a:rPr lang="ru-RU" altLang="ru-RU" sz="22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год</a:t>
            </a:r>
            <a:endParaRPr lang="ru-RU" altLang="ru-RU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3" y="4653137"/>
            <a:ext cx="53640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Бакаев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Сергей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Александрович</a:t>
            </a:r>
          </a:p>
          <a:p>
            <a:pPr algn="ctr">
              <a:defRPr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И.о.руководителя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Северо-Европейского межрегионального территориального  управления по надзору за ядерной и радиационной безопасностью Ростехнадзора</a:t>
            </a:r>
            <a:endParaRPr lang="ru-RU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82" y="-51299"/>
            <a:ext cx="1641059" cy="1752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185999"/>
            <a:ext cx="590465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400" b="1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ФЕДЕРАЛЬНАЯ </a:t>
            </a:r>
            <a:r>
              <a:rPr kumimoji="1" lang="ru-RU" sz="1400" b="1" cap="all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СЛУЖБА по экологическому,  технологическому и атомному </a:t>
            </a: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надзору</a:t>
            </a:r>
          </a:p>
          <a:p>
            <a:pPr lvl="0" algn="ctr">
              <a:lnSpc>
                <a:spcPct val="90000"/>
              </a:lnSpc>
              <a:defRPr/>
            </a:pP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Северо-Европейское межрегиональное территориальное управление по надзору за ядерной и радиационной безопасностью</a:t>
            </a:r>
            <a:endParaRPr kumimoji="1" lang="ru-RU" sz="1400" b="1" cap="all" dirty="0">
              <a:solidFill>
                <a:srgbClr val="9BBB59">
                  <a:lumMod val="50000"/>
                </a:srgbClr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34271" y="6202596"/>
            <a:ext cx="2129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Monotype Corsiva" panose="03010101010201010101" pitchFamily="66" charset="0"/>
              </a:rPr>
              <a:t>Санкт-Петербург </a:t>
            </a:r>
          </a:p>
          <a:p>
            <a:pPr algn="ctr"/>
            <a:r>
              <a:rPr lang="ru-RU" altLang="ru-RU" dirty="0" smtClean="0">
                <a:latin typeface="Monotype Corsiva" panose="03010101010201010101" pitchFamily="66" charset="0"/>
              </a:rPr>
              <a:t>2025</a:t>
            </a:r>
            <a:endParaRPr lang="ru-RU" altLang="ru-RU" dirty="0">
              <a:latin typeface="Monotype Corsiva" panose="03010101010201010101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3530" y="150725"/>
            <a:ext cx="8169310" cy="60939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/>
              <a:t>Общее состояние систем учета и контроля в проверенных </a:t>
            </a:r>
            <a:r>
              <a:rPr lang="ru-RU" sz="2000" b="1" dirty="0" smtClean="0"/>
              <a:t>Управлением организациях </a:t>
            </a:r>
            <a:r>
              <a:rPr lang="ru-RU" sz="2000" b="1" dirty="0"/>
              <a:t>в основном соответствует требованиям федеральных норм и правил ведения учёта и контроля ядерных материалов</a:t>
            </a:r>
            <a:r>
              <a:rPr lang="ru-RU" sz="2000" b="1" i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Состояние физической защиты ядерных материалов и установок в проверенных отделами Управления организациях в основном соответствует требованиям  федеральных норм и правил и иных руководящих документов по обеспечению физической защиты ядерных материалов, ядерных установок и пунктов хранения ядерных материалов.</a:t>
            </a:r>
          </a:p>
          <a:p>
            <a:pPr indent="361950" algn="just">
              <a:lnSpc>
                <a:spcPct val="150000"/>
              </a:lnSpc>
            </a:pPr>
            <a:r>
              <a:rPr lang="ru-RU" sz="2000" b="1" dirty="0"/>
              <a:t>Все это позволяет поднадзорным ядерным объектам осуществлять деятельность в области использования атомной энергии в соответствии с условиями выданных лицензий Ростехнадзора.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15998429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835077" y="692696"/>
            <a:ext cx="8064896" cy="792087"/>
            <a:chOff x="816" y="2304"/>
            <a:chExt cx="1440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endParaRPr sz="1400" b="1" spc="-10" dirty="0" smtClean="0">
                <a:solidFill>
                  <a:srgbClr val="0000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r>
                <a:rPr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Сравнительные данные числа происшествий (нарушений) в работе объектов</a:t>
              </a: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r>
                <a:rPr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за 2022 – 2024 годы</a:t>
              </a: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endParaRPr sz="1400" dirty="0">
                <a:solidFill>
                  <a:srgbClr val="00000A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85330"/>
              </p:ext>
            </p:extLst>
          </p:nvPr>
        </p:nvGraphicFramePr>
        <p:xfrm>
          <a:off x="910831" y="1916832"/>
          <a:ext cx="7913387" cy="4025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6846">
                  <a:extLst>
                    <a:ext uri="{9D8B030D-6E8A-4147-A177-3AD203B41FA5}">
                      <a16:colId xmlns="" xmlns:a16="http://schemas.microsoft.com/office/drawing/2014/main" val="1237033399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958722465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2495347860"/>
                    </a:ext>
                  </a:extLst>
                </a:gridCol>
                <a:gridCol w="1032179">
                  <a:extLst>
                    <a:ext uri="{9D8B030D-6E8A-4147-A177-3AD203B41FA5}">
                      <a16:colId xmlns="" xmlns:a16="http://schemas.microsoft.com/office/drawing/2014/main" val="195377345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происшествий (нарушений) в работе ОИАЭ 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3644"/>
                  </a:ext>
                </a:extLst>
              </a:tr>
              <a:tr h="605052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Атомные станции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8417775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Исследовательские ядерные реакторы и </a:t>
                      </a:r>
                    </a:p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установки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150462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Объекты ядерного топливного цикла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409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Суда с ядерными установками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28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16131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Радиационно опасные объекты 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66373" y="6331857"/>
            <a:ext cx="2133600" cy="365125"/>
          </a:xfrm>
        </p:spPr>
        <p:txBody>
          <a:bodyPr/>
          <a:lstStyle/>
          <a:p>
            <a:r>
              <a:rPr dirty="0" smtClean="0">
                <a:solidFill>
                  <a:prstClr val="black">
                    <a:tint val="75000"/>
                  </a:prstClr>
                </a:solidFill>
              </a:rPr>
              <a:t>30</a:t>
            </a:r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852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5573" y="103910"/>
            <a:ext cx="7647709" cy="6894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  Основные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направления работы нашего Управления в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2024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году определялись планами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Ростехнадзора, Ежегодным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планом проведения плановых проверок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юридических лиц на 2024 год и планом работы Управления на 2024 год.  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 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 </a:t>
            </a:r>
          </a:p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Мероприятия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, намеченные планами работ,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выполнены. 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Из</a:t>
            </a:r>
            <a:r>
              <a:rPr lang="ru-RU"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cs typeface="Arial" panose="020B0604020202020204" pitchFamily="34" charset="0"/>
              </a:rPr>
              <a:t>85 запланированных на 2024 год проверок, утвержденных ежегодным планом проведения плановых проверок юридических лиц на 2024 год, проведено 80 проверок, т.к.  3 проверки были исключены из ежегодного плана проведения плановых проверок юридических лиц на 2024 год в установленном порядке, из которых  2- исключены  в связи с прекращением  юридического лица путем реорганизации в форме присоединения   и 1 проверка исключена из плана ввиду прекращения действия лицензии на деятельность в ОИАЭ. </a:t>
            </a:r>
          </a:p>
          <a:p>
            <a:pPr algn="just"/>
            <a:r>
              <a:rPr lang="ru-RU"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Также </a:t>
            </a:r>
            <a:r>
              <a:rPr lang="ru-RU" sz="2000" b="1" dirty="0">
                <a:solidFill>
                  <a:prstClr val="black"/>
                </a:solidFill>
                <a:cs typeface="Arial" panose="020B0604020202020204" pitchFamily="34" charset="0"/>
              </a:rPr>
              <a:t>2 проверки не были  проведены ввиду отсутствия </a:t>
            </a:r>
            <a:r>
              <a:rPr lang="ru-RU"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юридического лица  </a:t>
            </a:r>
            <a:r>
              <a:rPr lang="ru-RU" sz="2000" b="1" dirty="0">
                <a:solidFill>
                  <a:prstClr val="black"/>
                </a:solidFill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его законного представителя </a:t>
            </a:r>
            <a:r>
              <a:rPr lang="ru-RU" sz="2000" b="1" dirty="0">
                <a:solidFill>
                  <a:prstClr val="black"/>
                </a:solidFill>
                <a:cs typeface="Arial" panose="020B0604020202020204" pitchFamily="34" charset="0"/>
              </a:rPr>
              <a:t>по месту проведения проверки,  о чем были составлены акты о невозможности проведения проверки.</a:t>
            </a:r>
          </a:p>
          <a:p>
            <a:pPr algn="just"/>
            <a:endParaRPr sz="20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</a:p>
          <a:p>
            <a:pPr algn="just"/>
            <a:r>
              <a:rPr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2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</a:t>
            </a:r>
            <a:endParaRPr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830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8213" y="0"/>
            <a:ext cx="8235158" cy="52168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Выполняя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возложенные надзорные функции, в 2024 году инспекторами на поднадзорных предприятиях по всем направлениям надзорной деятельности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проведено 1749 проверок (инспекций)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(в 2023 году -1716),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из них плановых –80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 2023 году -93), остальные проверки – внеплановые, включая контрольные мероприятия и оперативные проверки в рамках постоянного надзора на объектах использования атомной энергии, а также проверки при осуществлении государственного строительного надзора. Внеплановые проверки проводились в установленном законодательством порядке.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диаграмме 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представлены все виды проведенных в 2024 году проверок.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185847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389016" y="487103"/>
            <a:ext cx="4912649" cy="482600"/>
            <a:chOff x="742" y="2304"/>
            <a:chExt cx="1529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742" y="2304"/>
              <a:ext cx="1529" cy="393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Проверки, проведенные в 2024 году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525244025"/>
              </p:ext>
            </p:extLst>
          </p:nvPr>
        </p:nvGraphicFramePr>
        <p:xfrm>
          <a:off x="679706" y="1666945"/>
          <a:ext cx="8375638" cy="339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09292" y="1666945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3217722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36168" y="3587053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91321" y="2103896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55219" y="2288562"/>
            <a:ext cx="32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642458" y="5430155"/>
            <a:ext cx="6405764" cy="115416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effectLst>
            <a:outerShdw blurRad="876300" dist="23000" dir="5400000" rotWithShape="0">
              <a:schemeClr val="accent2">
                <a:lumMod val="40000"/>
                <a:lumOff val="60000"/>
                <a:alpha val="11000"/>
              </a:scheme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indent="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При проведении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проверок выявлено</a:t>
            </a:r>
            <a:endParaRPr lang="ru-RU" sz="2000" dirty="0"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b="1" dirty="0" smtClean="0"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566 нарушений требований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норм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и правил </a:t>
            </a:r>
            <a:endParaRPr lang="ru-RU" sz="2000" dirty="0" smtClean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в ОИАЭ и условий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действия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лицензий. </a:t>
            </a:r>
            <a:endParaRPr lang="ru-RU" sz="2000" dirty="0">
              <a:solidFill>
                <a:schemeClr val="bg1"/>
              </a:solidFill>
              <a:latin typeface="Calibri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5639866" y="1111827"/>
            <a:ext cx="3125038" cy="301337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Диаграмма № 1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398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3167" y="101370"/>
            <a:ext cx="7883611" cy="6330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/>
              <a:t>            </a:t>
            </a:r>
            <a:r>
              <a:rPr lang="ru-RU" sz="1700" b="1" dirty="0" smtClean="0"/>
              <a:t>Как </a:t>
            </a:r>
            <a:r>
              <a:rPr lang="ru-RU" sz="1700" b="1" dirty="0"/>
              <a:t>видно из диаграммы, всего  </a:t>
            </a:r>
            <a:r>
              <a:rPr lang="ru-RU" sz="1700" b="1" dirty="0">
                <a:solidFill>
                  <a:srgbClr val="FF0000"/>
                </a:solidFill>
              </a:rPr>
              <a:t>было проведено 1749 проверок.</a:t>
            </a:r>
          </a:p>
          <a:p>
            <a:pPr algn="just">
              <a:lnSpc>
                <a:spcPct val="150000"/>
              </a:lnSpc>
            </a:pPr>
            <a:r>
              <a:rPr lang="ru-RU" sz="1700" b="1" dirty="0"/>
              <a:t>  Основная часть проверок – это мероприятия, проведенные на особо опасных ядерных и радиационных объектах, в рамках режима постоянного государственного надзора (перечень этих объектов утвержден Распоряжением Правительства Российской Федерации от 23 апреля 2012 года № 610-р) – </a:t>
            </a:r>
            <a:r>
              <a:rPr lang="ru-RU" sz="1700" b="1" dirty="0">
                <a:solidFill>
                  <a:srgbClr val="FF0000"/>
                </a:solidFill>
              </a:rPr>
              <a:t>1524 проверки</a:t>
            </a:r>
            <a:r>
              <a:rPr lang="ru-RU" sz="1700" b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700" b="1" dirty="0"/>
              <a:t> </a:t>
            </a:r>
            <a:r>
              <a:rPr lang="ru-RU" sz="1700" b="1" dirty="0" smtClean="0"/>
              <a:t>        Далее</a:t>
            </a:r>
            <a:r>
              <a:rPr lang="ru-RU" sz="1700" b="1" dirty="0"/>
              <a:t>, это: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700" b="1" dirty="0"/>
              <a:t>      Плановые проверки – 80; 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700" b="1" dirty="0" smtClean="0"/>
              <a:t> Внеплановые </a:t>
            </a:r>
            <a:r>
              <a:rPr lang="ru-RU" sz="1700" b="1" dirty="0"/>
              <a:t>проверки при выполнении процедур лицензирования деятельности в области атомной энергии по заявлениям соискателей лицензий и  регистрации предприятий 4-5 категории опасности – </a:t>
            </a:r>
            <a:r>
              <a:rPr lang="ru-RU" sz="1700" b="1" dirty="0" smtClean="0"/>
              <a:t>120;</a:t>
            </a:r>
            <a:endParaRPr lang="ru-RU" sz="1700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700" b="1" dirty="0"/>
              <a:t>     Внеплановые инспекции по проверке выполнения ранее выданных предписаний – всего 8,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700" b="1" dirty="0"/>
              <a:t>     Внеплановые проверки, проведенные по </a:t>
            </a:r>
            <a:r>
              <a:rPr lang="ru-RU" sz="1700" b="1" dirty="0" smtClean="0"/>
              <a:t>иным </a:t>
            </a:r>
            <a:r>
              <a:rPr lang="ru-RU" sz="1700" b="1" dirty="0"/>
              <a:t>основаниям, установленным законодательством Российской </a:t>
            </a:r>
            <a:r>
              <a:rPr lang="ru-RU" sz="1700" b="1" dirty="0" smtClean="0"/>
              <a:t>Федерации -3;</a:t>
            </a:r>
            <a:endParaRPr lang="ru-RU" sz="1700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700" b="1" dirty="0"/>
              <a:t>   Проверки при сооружении ОИАЭ (по </a:t>
            </a:r>
            <a:r>
              <a:rPr lang="ru-RU" sz="1700" b="1" dirty="0" err="1"/>
              <a:t>стройнадзору</a:t>
            </a:r>
            <a:r>
              <a:rPr lang="ru-RU" sz="1700" b="1" dirty="0"/>
              <a:t>)  - </a:t>
            </a:r>
            <a:r>
              <a:rPr lang="ru-RU" sz="1700" b="1" dirty="0" smtClean="0"/>
              <a:t>14.	</a:t>
            </a:r>
            <a:endParaRPr lang="ru-RU" sz="1700" b="1" dirty="0"/>
          </a:p>
        </p:txBody>
      </p:sp>
    </p:spTree>
    <p:extLst>
      <p:ext uri="{BB962C8B-B14F-4D97-AF65-F5344CB8AC3E}">
        <p14:creationId xmlns:p14="http://schemas.microsoft.com/office/powerpoint/2010/main" val="9210247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99350" y="122500"/>
            <a:ext cx="7924520" cy="55861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/>
              <a:t>	</a:t>
            </a:r>
            <a:r>
              <a:rPr lang="ru-RU" b="1" dirty="0" smtClean="0"/>
              <a:t>В результате проведенных в 2024 году инспекций выявлено 566 нарушений требований норм и правил в области использования атомной энергии, строительных норм и правил, а также условий действия выданных лицензий. Число выявленных нарушений по сравнению с аналогичным периодом 2023 года увеличилось (в 2023 году выявлено 418 нарушений) на 26%. </a:t>
            </a:r>
          </a:p>
          <a:p>
            <a:pPr algn="just">
              <a:lnSpc>
                <a:spcPct val="150000"/>
              </a:lnSpc>
            </a:pPr>
            <a:r>
              <a:rPr lang="ru-RU" b="1" dirty="0"/>
              <a:t>	На следующей диаграмме 2 представлено распределение выявленных нарушений применительно к объектам и отдельным видам деятельности.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Как видно из диаграммы наибольшее число нарушений выявлено при проведении проверок объектов капитального строительства  ОИАЭ- 414.</a:t>
            </a:r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2815016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71622" y="906294"/>
            <a:ext cx="6840760" cy="864666"/>
            <a:chOff x="780" y="2247"/>
            <a:chExt cx="1710" cy="379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996" y="2467"/>
              <a:ext cx="1270" cy="15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gray">
            <a:xfrm>
              <a:off x="780" y="2247"/>
              <a:ext cx="1710" cy="284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РЕЗУЛЬТАТЫ АНАЛИЗА НАРУШЕНИЙ ПРИМЕНИТЕЛЬНО К ОБЪЕКТАМ 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И ОТДЕЛЬНЫМ ВИДАМ НАДЗОРА 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Скругленный прямоугольник 5"/>
          <p:cNvSpPr/>
          <p:nvPr/>
        </p:nvSpPr>
        <p:spPr>
          <a:xfrm>
            <a:off x="794713" y="4458678"/>
            <a:ext cx="7321494" cy="44359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19099" tIns="0" rIns="219099" bIns="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/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4037621219"/>
              </p:ext>
            </p:extLst>
          </p:nvPr>
        </p:nvGraphicFramePr>
        <p:xfrm>
          <a:off x="600231" y="1974273"/>
          <a:ext cx="8292250" cy="3594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46349"/>
            <a:ext cx="727280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5262" y="5938896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Диаграмма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6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2055" y="363682"/>
            <a:ext cx="7855527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b="1" dirty="0"/>
              <a:t>На </a:t>
            </a:r>
            <a:r>
              <a:rPr lang="ru-RU" sz="2200" b="1" dirty="0" smtClean="0"/>
              <a:t>диаграмме 3 представлен сравнительный анализ надзорной деятельности Управления за 2022 -2024 годы .</a:t>
            </a:r>
          </a:p>
          <a:p>
            <a:endParaRPr lang="ru-RU" sz="22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Как видно из представленной диаграммы показатели выявленных нарушений увеличиваются за счет увеличения количества нарушений, выявленных при проверках объектов капитального строительства и реконструкции объектов использования атомной энергии.</a:t>
            </a:r>
            <a:endParaRPr lang="ru-RU" sz="24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5889925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859" y="465073"/>
            <a:ext cx="7787208" cy="6244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НАДЗОРНОЙ ДЕЯТЕЛЬНОСТИ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2022-2024  гг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84594"/>
              </p:ext>
            </p:extLst>
          </p:nvPr>
        </p:nvGraphicFramePr>
        <p:xfrm>
          <a:off x="997528" y="3927765"/>
          <a:ext cx="6515099" cy="1808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217"/>
                <a:gridCol w="1163782"/>
                <a:gridCol w="1371600"/>
                <a:gridCol w="1714500"/>
              </a:tblGrid>
              <a:tr h="415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надзорной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2023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2024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1749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Выявлено нарушений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86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Число проверок/выявлено нарушений при строительстве ОИАЭ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8/302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13/235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14/414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948264" y="6309320"/>
            <a:ext cx="1946176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83963401"/>
              </p:ext>
            </p:extLst>
          </p:nvPr>
        </p:nvGraphicFramePr>
        <p:xfrm>
          <a:off x="904008" y="1132609"/>
          <a:ext cx="7772447" cy="26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87624" y="123441"/>
            <a:ext cx="74888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42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608589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Основные полномочия Северо-Европейского МТУ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надзору за ЯРБ Ростехнадзора</a:t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8536" y="935182"/>
            <a:ext cx="78139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государственный надзор в области использования атомной энергии;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федеральный государственный строительный надзор при строительстве и реконструкции объектов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представляет государственную услугу по лицензированию деятельности в области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представляет государственную услугу по выдаче разрешений на право ведения работ в области использования атомной энергии выдаваемых работникам  объектов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регистрацию организаций, осуществляющих деятельность по эксплуатации радиационных источников, содержащих в своем составе только </a:t>
            </a:r>
            <a:r>
              <a:rPr lang="ru-RU" sz="1600" dirty="0" err="1">
                <a:latin typeface="Times New Roman"/>
                <a:ea typeface="Times New Roman"/>
              </a:rPr>
              <a:t>радионуклидные</a:t>
            </a:r>
            <a:r>
              <a:rPr lang="ru-RU" sz="1600" dirty="0">
                <a:latin typeface="Times New Roman"/>
                <a:ea typeface="Times New Roman"/>
              </a:rPr>
              <a:t> источники четвертой и пятой категории радиационной опасности</a:t>
            </a:r>
            <a:r>
              <a:rPr lang="ru-RU" sz="1600" dirty="0" smtClean="0">
                <a:latin typeface="Times New Roman"/>
                <a:ea typeface="Times New Roman"/>
              </a:rPr>
              <a:t>;</a:t>
            </a:r>
            <a:endParaRPr lang="ru-RU" sz="16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0707438"/>
      </p:ext>
    </p:extLst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0391" y="496111"/>
            <a:ext cx="818096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2"/>
                </a:solidFill>
              </a:rPr>
              <a:t>К типовым </a:t>
            </a:r>
            <a:r>
              <a:rPr lang="ru-RU" sz="2000" b="1" dirty="0">
                <a:solidFill>
                  <a:schemeClr val="tx2"/>
                </a:solidFill>
              </a:rPr>
              <a:t>нарушениям обязательных требований при осуществлении </a:t>
            </a:r>
            <a:r>
              <a:rPr lang="ru-RU" sz="2000" b="1" dirty="0" smtClean="0">
                <a:solidFill>
                  <a:schemeClr val="tx2"/>
                </a:solidFill>
              </a:rPr>
              <a:t>надзора, </a:t>
            </a:r>
            <a:r>
              <a:rPr lang="ru-RU" sz="2000" b="1" dirty="0">
                <a:solidFill>
                  <a:schemeClr val="tx2"/>
                </a:solidFill>
              </a:rPr>
              <a:t>относятся: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lvl="0" algn="ctr"/>
            <a:endParaRPr lang="ru-RU" sz="2000" b="1" dirty="0">
              <a:solidFill>
                <a:schemeClr val="tx2"/>
              </a:solidFill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несовершенство системы обращения с документацией (некорректность разработанных процедур контроля, проведения работ и разработки внутренних локальных документов, поддержания разработанной документации в актуальном состоянии);</a:t>
            </a: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недостаточный контроль за выполнением требований ФНП и УДЛ со стороны руководства поднадзорных организаций;</a:t>
            </a: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недостаточное знание исполнителями и руководителями требований федеральных и ведомственных нормативных документов и/или невыполнение отдельными руководителями поднадзорных организаций документов системы качества (процедур, положений, инструкций и т.п.);</a:t>
            </a:r>
          </a:p>
          <a:p>
            <a:pPr lvl="0" algn="ctr"/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029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9030" y="194553"/>
            <a:ext cx="8224148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невыполнение отдельными руководителями и работниками поднадзорных Управлению  организаций своих должностных обязанностей;</a:t>
            </a:r>
            <a:endParaRPr lang="ru-RU" sz="20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недостаточный контроль со стороны отдельных руководителей и специалистов за выполнением предписаний в установленные сроки;</a:t>
            </a:r>
            <a:endParaRPr lang="ru-RU" sz="20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нарушение требований исполнительной документации. </a:t>
            </a:r>
            <a:endParaRPr lang="ru-RU" sz="20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требований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законодательства, норм, правил и условий действия лицензий при сооружении объектов использования атомной энергии.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6017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368062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936" y="197347"/>
            <a:ext cx="8081227" cy="63248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    	По </a:t>
            </a:r>
            <a:r>
              <a:rPr lang="ru-RU" b="1" dirty="0"/>
              <a:t>итогам проведённых </a:t>
            </a:r>
            <a:r>
              <a:rPr lang="ru-RU" b="1" dirty="0" smtClean="0"/>
              <a:t>проверок в </a:t>
            </a:r>
            <a:r>
              <a:rPr lang="ru-RU" b="1" dirty="0"/>
              <a:t>отношении поднадзорных </a:t>
            </a:r>
            <a:r>
              <a:rPr lang="ru-RU" b="1" dirty="0" smtClean="0"/>
              <a:t>организаций и </a:t>
            </a:r>
            <a:r>
              <a:rPr lang="ru-RU" b="1" dirty="0"/>
              <a:t>иных мероприятий по контролю за соблюдением требований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 и условий действия лицензий за </a:t>
            </a:r>
            <a:r>
              <a:rPr lang="ru-RU" b="1" dirty="0" smtClean="0"/>
              <a:t>2024 год </a:t>
            </a:r>
            <a:r>
              <a:rPr lang="ru-RU" b="1" dirty="0"/>
              <a:t>по фактам выявленных нарушений </a:t>
            </a:r>
            <a:r>
              <a:rPr lang="ru-RU" b="1" dirty="0" smtClean="0"/>
              <a:t>составлены протоколы </a:t>
            </a:r>
            <a:r>
              <a:rPr lang="ru-RU" b="1" dirty="0"/>
              <a:t>о выявленных нарушениях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   	По </a:t>
            </a:r>
            <a:r>
              <a:rPr lang="ru-RU" b="1" dirty="0"/>
              <a:t>результатам рассмотрения протоколов уполномоченными должностными лицами вынесены </a:t>
            </a:r>
            <a:r>
              <a:rPr lang="ru-RU" b="1" dirty="0" smtClean="0"/>
              <a:t>постановления</a:t>
            </a:r>
            <a:r>
              <a:rPr lang="ru-RU" b="1" dirty="0"/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</a:rPr>
              <a:t>О наложении </a:t>
            </a:r>
            <a:r>
              <a:rPr lang="ru-RU" b="1" dirty="0" smtClean="0">
                <a:solidFill>
                  <a:srgbClr val="FF0000"/>
                </a:solidFill>
              </a:rPr>
              <a:t>30 административных штрафов:</a:t>
            </a:r>
            <a:endParaRPr lang="ru-RU" b="1" dirty="0">
              <a:solidFill>
                <a:srgbClr val="FF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юридических лиц </a:t>
            </a:r>
            <a:r>
              <a:rPr lang="ru-RU" b="1" dirty="0" smtClean="0"/>
              <a:t>– </a:t>
            </a:r>
            <a:r>
              <a:rPr lang="ru-RU" b="1" dirty="0"/>
              <a:t>22 на общую сумму 3560  </a:t>
            </a:r>
            <a:r>
              <a:rPr lang="ru-RU" b="1" dirty="0" err="1"/>
              <a:t>тыс.руб</a:t>
            </a:r>
            <a:r>
              <a:rPr lang="ru-RU" b="1" dirty="0"/>
              <a:t>. (в 2023 году  -13, на общую сумму 2180 тыс. руб.),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должностных (физических) лиц  </a:t>
            </a:r>
            <a:r>
              <a:rPr lang="ru-RU" b="1" dirty="0" smtClean="0"/>
              <a:t>– </a:t>
            </a:r>
            <a:r>
              <a:rPr lang="ru-RU" b="1" dirty="0"/>
              <a:t>8 на общую сумму 187 </a:t>
            </a:r>
            <a:r>
              <a:rPr lang="ru-RU" b="1" dirty="0" err="1"/>
              <a:t>тыс.руб</a:t>
            </a:r>
            <a:r>
              <a:rPr lang="ru-RU" b="1" dirty="0"/>
              <a:t>. (в 2023 году - 9, на общую сумму   205 тыс. руб</a:t>
            </a:r>
            <a:r>
              <a:rPr lang="ru-RU" b="1" dirty="0" smtClean="0"/>
              <a:t>.).</a:t>
            </a:r>
            <a:endParaRPr lang="ru-RU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</a:rPr>
              <a:t>О </a:t>
            </a:r>
            <a:r>
              <a:rPr lang="ru-RU" b="1" dirty="0">
                <a:solidFill>
                  <a:srgbClr val="FF0000"/>
                </a:solidFill>
              </a:rPr>
              <a:t>вынесении </a:t>
            </a:r>
            <a:r>
              <a:rPr lang="ru-RU" b="1" dirty="0" smtClean="0">
                <a:solidFill>
                  <a:srgbClr val="FF0000"/>
                </a:solidFill>
              </a:rPr>
              <a:t>15 предупреждений  </a:t>
            </a:r>
            <a:r>
              <a:rPr lang="ru-RU" b="1" dirty="0" smtClean="0"/>
              <a:t>( в 2023 году - 14 предупреждений).</a:t>
            </a:r>
          </a:p>
          <a:p>
            <a:pPr indent="803275" algn="just">
              <a:lnSpc>
                <a:spcPct val="15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Сравнительные показатели представлены на следующем слайде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838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87208" cy="490240"/>
          </a:xfrm>
        </p:spPr>
        <p:txBody>
          <a:bodyPr>
            <a:noAutofit/>
          </a:bodyPr>
          <a:lstStyle/>
          <a:p>
            <a:pPr algn="ctr"/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АДМИНИСТРАТИВНЫХ МЕР </a:t>
            </a:r>
            <a:br>
              <a:rPr lang="ru-RU" sz="174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за 2022 -2024 годы</a:t>
            </a:r>
            <a:endParaRPr lang="ru-RU" sz="174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99829"/>
              </p:ext>
            </p:extLst>
          </p:nvPr>
        </p:nvGraphicFramePr>
        <p:xfrm>
          <a:off x="827584" y="4553662"/>
          <a:ext cx="6077585" cy="1975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603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Административные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меры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2022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2023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2024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юридических лиц/ 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29/5555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13/2180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22/3560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должностных  лиц/сумма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9/195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9/205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8/187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Предупреждено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452320" y="6465013"/>
            <a:ext cx="1440160" cy="4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20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34530673"/>
              </p:ext>
            </p:extLst>
          </p:nvPr>
        </p:nvGraphicFramePr>
        <p:xfrm>
          <a:off x="1043608" y="980728"/>
          <a:ext cx="7144803" cy="3426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16632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08610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5419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7756" y="353291"/>
            <a:ext cx="8250382" cy="54476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В 2024 году было </a:t>
            </a:r>
            <a:r>
              <a:rPr lang="ru-RU" sz="2200" b="1" dirty="0"/>
              <a:t>приостановлено действие </a:t>
            </a:r>
            <a:r>
              <a:rPr lang="ru-RU" sz="2200" b="1" dirty="0" smtClean="0"/>
              <a:t>3 </a:t>
            </a:r>
            <a:r>
              <a:rPr lang="ru-RU" sz="2200" b="1" dirty="0"/>
              <a:t>лицензий  за нарушения лицензиатами условий действия выданных лицензий и невыполнение предписаний.</a:t>
            </a:r>
          </a:p>
          <a:p>
            <a:pPr algn="just"/>
            <a:r>
              <a:rPr lang="ru-RU" sz="2200" b="1" dirty="0"/>
              <a:t> </a:t>
            </a:r>
          </a:p>
          <a:p>
            <a:pPr algn="just"/>
            <a:r>
              <a:rPr lang="ru-RU" sz="2200" b="1" dirty="0" smtClean="0"/>
              <a:t>	В 2024 </a:t>
            </a:r>
            <a:r>
              <a:rPr lang="ru-RU" sz="2200" b="1" dirty="0"/>
              <a:t>году </a:t>
            </a:r>
            <a:r>
              <a:rPr lang="ru-RU" sz="2200" b="1" dirty="0" smtClean="0"/>
              <a:t>за нарушения условий действия лицензий было аннулировано 3 лицензий 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Прекращено </a:t>
            </a:r>
            <a:r>
              <a:rPr lang="ru-RU" sz="2400" b="1" dirty="0"/>
              <a:t>действие </a:t>
            </a:r>
            <a:r>
              <a:rPr lang="ru-RU" sz="2400" b="1" dirty="0" smtClean="0"/>
              <a:t>12 </a:t>
            </a:r>
            <a:r>
              <a:rPr lang="ru-RU" sz="2400" b="1" dirty="0"/>
              <a:t>лицензий (в связи с ликвидаций организаций или прекращением деятельности по заявлению лицензиата).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Также </a:t>
            </a:r>
            <a:r>
              <a:rPr lang="ru-RU" sz="2400" b="1" dirty="0"/>
              <a:t>в </a:t>
            </a:r>
            <a:r>
              <a:rPr lang="ru-RU" sz="2400" b="1" dirty="0" smtClean="0"/>
              <a:t>2024 </a:t>
            </a:r>
            <a:r>
              <a:rPr lang="ru-RU" sz="2400" b="1" dirty="0"/>
              <a:t>году применялись  меры профилактического воздействия в виде Предостережений. Всего оформлено  и направлено </a:t>
            </a:r>
            <a:r>
              <a:rPr lang="ru-RU" sz="2400" b="1" dirty="0" smtClean="0"/>
              <a:t>в поднадзорные организации 26 Предостережений.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7251811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868" y="673635"/>
            <a:ext cx="7676939" cy="53860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2438" algn="just"/>
            <a:r>
              <a:rPr lang="ru-RU" sz="2200" dirty="0" smtClean="0"/>
              <a:t>Северо-Европейским </a:t>
            </a:r>
            <a:r>
              <a:rPr lang="ru-RU" sz="2200" dirty="0"/>
              <a:t>МТУ по надзору за ЯРБ Ростехнадзора, выполняя возложенные </a:t>
            </a:r>
            <a:r>
              <a:rPr lang="ru-RU" sz="2200" dirty="0" smtClean="0"/>
              <a:t>задачи по предоставлению государственных услуг, </a:t>
            </a:r>
            <a:r>
              <a:rPr lang="ru-RU" sz="2200" dirty="0"/>
              <a:t>в </a:t>
            </a:r>
            <a:r>
              <a:rPr lang="ru-RU" sz="2200" dirty="0" smtClean="0"/>
              <a:t>2024 году выдано: </a:t>
            </a:r>
          </a:p>
          <a:p>
            <a:pPr indent="452438" algn="just"/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168 лицензий </a:t>
            </a:r>
            <a:r>
              <a:rPr lang="ru-RU" sz="2200" dirty="0"/>
              <a:t>организациям на различные виды деятельности в области использования атомной </a:t>
            </a:r>
            <a:r>
              <a:rPr lang="ru-RU" sz="2200" dirty="0" smtClean="0"/>
              <a:t>энергии,  переоформлено 37 ранее выданных лицензий. </a:t>
            </a:r>
            <a:r>
              <a:rPr lang="ru-RU" sz="2200" dirty="0"/>
              <a:t>По результатам рассмотрения комплектов документов отказано в выдаче лицензий </a:t>
            </a:r>
            <a:r>
              <a:rPr lang="ru-RU" sz="2200" b="1" dirty="0" smtClean="0"/>
              <a:t>1</a:t>
            </a:r>
            <a:r>
              <a:rPr lang="ru-RU" sz="2200" dirty="0" smtClean="0"/>
              <a:t> организации </a:t>
            </a:r>
            <a:r>
              <a:rPr lang="ru-RU" sz="2200" dirty="0"/>
              <a:t>- </a:t>
            </a:r>
            <a:r>
              <a:rPr lang="ru-RU" sz="2200" dirty="0" smtClean="0"/>
              <a:t>соискателю лицензии.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958 разрешений </a:t>
            </a:r>
            <a:r>
              <a:rPr lang="ru-RU" sz="2200" dirty="0" smtClean="0"/>
              <a:t>персоналу объектов использования атомной энергии на право ведения работ</a:t>
            </a:r>
          </a:p>
          <a:p>
            <a:pPr algn="just"/>
            <a:endParaRPr lang="ru-RU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r>
              <a:rPr lang="ru-RU" dirty="0" smtClean="0"/>
              <a:t>	Сравнительные данные приведены на следующих двух слайдах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9011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011350" y="412482"/>
            <a:ext cx="7712349" cy="932059"/>
            <a:chOff x="-2460" y="2401"/>
            <a:chExt cx="7990" cy="256"/>
          </a:xfrm>
        </p:grpSpPr>
        <p:sp>
          <p:nvSpPr>
            <p:cNvPr id="13" name="Freeform 4"/>
            <p:cNvSpPr>
              <a:spLocks/>
            </p:cNvSpPr>
            <p:nvPr/>
          </p:nvSpPr>
          <p:spPr bwMode="gray">
            <a:xfrm>
              <a:off x="-2270" y="2458"/>
              <a:ext cx="7609" cy="19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square" anchor="ctr" anchorCtr="1">
              <a:norm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gray">
            <a:xfrm>
              <a:off x="-2460" y="2401"/>
              <a:ext cx="7990" cy="199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rmAutofit/>
            </a:bodyPr>
            <a:lstStyle/>
            <a:p>
              <a:pPr algn="ctr">
                <a:defRPr/>
              </a:pPr>
              <a:r>
                <a:rPr lang="ru-RU" b="1" dirty="0" smtClean="0"/>
                <a:t>Количественные показатели лицензионно-разрешительной </a:t>
              </a:r>
              <a:r>
                <a:rPr lang="ru-RU" b="1" dirty="0"/>
                <a:t>деятельности за </a:t>
              </a:r>
              <a:r>
                <a:rPr lang="ru-RU" b="1" dirty="0" smtClean="0"/>
                <a:t>2022 – 2024 </a:t>
              </a:r>
              <a:r>
                <a:rPr lang="ru-RU" b="1" dirty="0" err="1" smtClean="0"/>
                <a:t>г.г</a:t>
              </a:r>
              <a:r>
                <a:rPr lang="ru-RU" b="1" dirty="0"/>
                <a:t>.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71174"/>
              </p:ext>
            </p:extLst>
          </p:nvPr>
        </p:nvGraphicFramePr>
        <p:xfrm>
          <a:off x="760930" y="1556792"/>
          <a:ext cx="8213190" cy="507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43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2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Показатели разрешительной деятельности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2022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2023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2024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лицензий организациям 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155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168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7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Зарегистрировано организаций эксплуатирующих РИ, содержащих ЗРИ  4, 5 категорий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радиационной опасности</a:t>
                      </a:r>
                      <a:endParaRPr lang="ru-RU" sz="1800" b="1" dirty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разрешений работникам ОИАЭ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1010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888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958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9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Установлены нормативы ПДВ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атмосферный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воздух и нормативы ДС РВ в водные объекты, </a:t>
                      </a:r>
                      <a:endParaRPr lang="ru-RU" sz="1800" b="1" dirty="0" smtClean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выданы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разрешения на выбросы и сбросы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окружающую среду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для объектов</a:t>
                      </a: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7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b="1" dirty="0" smtClean="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1147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1053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1136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541476"/>
            <a:ext cx="2133600" cy="316523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26</a:t>
            </a:fld>
            <a:endParaRPr lang="ru-RU" dirty="0"/>
          </a:p>
        </p:txBody>
      </p:sp>
      <p:pic>
        <p:nvPicPr>
          <p:cNvPr id="19" name="Picture 2" descr="bs000033651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40" y="5229200"/>
            <a:ext cx="1512168" cy="200793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4219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835969"/>
              </p:ext>
            </p:extLst>
          </p:nvPr>
        </p:nvGraphicFramePr>
        <p:xfrm>
          <a:off x="971600" y="1628799"/>
          <a:ext cx="7144778" cy="46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188641"/>
            <a:ext cx="545435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1163860" y="927662"/>
            <a:ext cx="7712349" cy="989170"/>
          </a:xfrm>
          <a:prstGeom prst="rect">
            <a:avLst/>
          </a:prstGeom>
          <a:gradFill rotWithShape="1">
            <a:gsLst>
              <a:gs pos="0">
                <a:srgbClr val="4F81BD">
                  <a:gamma/>
                  <a:tint val="57647"/>
                  <a:invGamma/>
                </a:srgb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rmAutofit/>
          </a:bodyPr>
          <a:lstStyle/>
          <a:p>
            <a:pPr algn="ctr">
              <a:defRPr/>
            </a:pPr>
            <a:r>
              <a:rPr lang="ru-RU" b="1" dirty="0"/>
              <a:t>Динамика изменения количественных показателей </a:t>
            </a:r>
            <a:r>
              <a:rPr lang="ru-RU" b="1" dirty="0" smtClean="0"/>
              <a:t>лицензионно-разрешительной </a:t>
            </a:r>
            <a:r>
              <a:rPr lang="ru-RU" b="1" dirty="0"/>
              <a:t>деятельности за </a:t>
            </a:r>
            <a:r>
              <a:rPr lang="ru-RU" b="1" dirty="0" smtClean="0"/>
              <a:t>2022 </a:t>
            </a:r>
            <a:r>
              <a:rPr lang="ru-RU" b="1" dirty="0"/>
              <a:t>- </a:t>
            </a:r>
            <a:r>
              <a:rPr lang="ru-RU" b="1" dirty="0" smtClean="0"/>
              <a:t>2024г.г</a:t>
            </a:r>
            <a:r>
              <a:rPr lang="ru-RU" b="1" dirty="0"/>
              <a:t>.</a:t>
            </a:r>
            <a:endParaRPr lang="en-US" b="1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52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>
                <a:solidFill>
                  <a:schemeClr val="bg1">
                    <a:lumMod val="50000"/>
                  </a:schemeClr>
                </a:solidFill>
              </a:rPr>
              <a:pPr/>
              <a:t>28</a:t>
            </a:fld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8747" y="272322"/>
            <a:ext cx="8154237" cy="4062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/>
            <a:r>
              <a:rPr lang="ru-RU" sz="2000" b="1" dirty="0" smtClean="0"/>
              <a:t>Как видно из диаграммы, количество выданных лицензий и разрешений в течение трех последних лет остается примерно на одном уровне.</a:t>
            </a:r>
            <a:endParaRPr lang="ru-RU" sz="2000" b="1" dirty="0"/>
          </a:p>
          <a:p>
            <a:pPr indent="452438" algn="just"/>
            <a:endParaRPr lang="ru-RU" sz="2000" b="1" dirty="0" smtClean="0"/>
          </a:p>
          <a:p>
            <a:pPr indent="452438" algn="just"/>
            <a:r>
              <a:rPr lang="ru-RU" sz="2000" b="1" dirty="0" smtClean="0"/>
              <a:t>При </a:t>
            </a:r>
            <a:r>
              <a:rPr lang="ru-RU" sz="2000" b="1" dirty="0"/>
              <a:t>выполнении </a:t>
            </a:r>
            <a:r>
              <a:rPr lang="ru-RU" sz="2000" b="1" dirty="0" smtClean="0"/>
              <a:t>лицензионного и разрешительного </a:t>
            </a:r>
            <a:r>
              <a:rPr lang="ru-RU" sz="2000" b="1" dirty="0"/>
              <a:t>процесса Управлением проводилась проверка представленной организациями документации, </a:t>
            </a:r>
            <a:r>
              <a:rPr lang="ru-RU" sz="2000" b="1" dirty="0" smtClean="0"/>
              <a:t>организовывались проверки готовности организаций осуществлять заявленную деятельность,  составлялись технические задания на проведение экспертизы безопасности и заявленной деятельности, при выдаче разрешений инспекторский </a:t>
            </a:r>
            <a:r>
              <a:rPr lang="ru-RU" sz="2000" b="1" dirty="0"/>
              <a:t>состав </a:t>
            </a:r>
            <a:r>
              <a:rPr lang="ru-RU" sz="2000" b="1" dirty="0" smtClean="0"/>
              <a:t>принимал участие </a:t>
            </a:r>
            <a:r>
              <a:rPr lang="ru-RU" sz="2000" b="1" dirty="0"/>
              <a:t>в проверке знаний </a:t>
            </a:r>
            <a:r>
              <a:rPr lang="ru-RU" sz="2000" b="1" dirty="0" smtClean="0"/>
              <a:t>требований </a:t>
            </a:r>
            <a:r>
              <a:rPr lang="ru-RU" sz="2000" b="1" dirty="0"/>
              <a:t>норм и правил по </a:t>
            </a:r>
            <a:r>
              <a:rPr lang="ru-RU" sz="2000" b="1" dirty="0" smtClean="0"/>
              <a:t>безопасности у персонала.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0246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4207" y="291401"/>
            <a:ext cx="7968342" cy="4708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/>
              <a:t>По результатам проведенного в 2024 году анализа деятельности поднадзорных организаций и надзорной деятельности, осуществляемой Северо-Европейским МТУ по надзору за ЯРБ Ростехнадзора, можно сделать вывод, что состояние обеспечения безопасности поднадзорных объектов использования атомной энергии, как в целом, так и по основным направлениям надзора - удовлетворительное.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b="1" dirty="0" smtClean="0"/>
              <a:t>Ядерных и радиационных аварий, происшествий и других нарушений с выходом в окружающую среду радиоактивных веществ за отчетный период не было. 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1665955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72836" y="353291"/>
            <a:ext cx="79490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215" algn="just">
              <a:lnSpc>
                <a:spcPct val="150000"/>
              </a:lnSpc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-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осуществляет режим постоянного государственного надзора на объектах использования атомной энергии;</a:t>
            </a:r>
          </a:p>
          <a:p>
            <a:pPr lvl="0" indent="450215" algn="just">
              <a:lnSpc>
                <a:spcPct val="150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- и иные полномочия в соответствии с Положением о Северо-Европейском межрегиональном территориальном управлении по надзору за ядерной и радиационной безопасностью Ростехнадзора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4810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464" y="2462814"/>
            <a:ext cx="8964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БЛАГОДАРЮ ЗА ВНИМАНИЕ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5013176"/>
            <a:ext cx="5364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И.о.руководителя</a:t>
            </a:r>
            <a:endParaRPr lang="ru-RU" dirty="0" smtClean="0"/>
          </a:p>
          <a:p>
            <a:pPr algn="ctr"/>
            <a:r>
              <a:rPr lang="ru-RU" dirty="0" smtClean="0"/>
              <a:t>Бакаев Сергей Александрович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г</a:t>
            </a:r>
            <a:r>
              <a:rPr lang="ru-RU" dirty="0"/>
              <a:t>. Санкт-Петербург, ул. </a:t>
            </a:r>
            <a:r>
              <a:rPr lang="ru-RU" dirty="0" smtClean="0"/>
              <a:t>Бухарестская, д.6</a:t>
            </a:r>
          </a:p>
          <a:p>
            <a:pPr algn="ctr"/>
            <a:r>
              <a:rPr lang="ru-RU" smtClean="0"/>
              <a:t> </a:t>
            </a:r>
            <a:r>
              <a:rPr lang="ru-RU" dirty="0"/>
              <a:t>эл.почта: </a:t>
            </a:r>
            <a:r>
              <a:rPr lang="ru-RU" dirty="0">
                <a:hlinkClick r:id="rId4"/>
              </a:rPr>
              <a:t>se-nrs@gosnadzor.ru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30</a:t>
            </a:fld>
            <a:endParaRPr lang="ru-RU" dirty="0"/>
          </a:p>
        </p:txBody>
      </p:sp>
      <p:pic>
        <p:nvPicPr>
          <p:cNvPr id="6" name="Picture 2" descr="C:\Users\oplspa\Desktop\ujz3exjx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1" y="4229098"/>
            <a:ext cx="3117141" cy="2090211"/>
          </a:xfrm>
          <a:prstGeom prst="rect">
            <a:avLst/>
          </a:prstGeom>
          <a:solidFill>
            <a:schemeClr val="accent1"/>
          </a:solidFill>
          <a:effectLst>
            <a:glow>
              <a:schemeClr val="accent1">
                <a:alpha val="40000"/>
              </a:schemeClr>
            </a:glow>
          </a:effec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D6E5A2-EC83-451F-A719-9AC1370DD5CF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98" y="250075"/>
            <a:ext cx="7467082" cy="591363"/>
          </a:xfrm>
          <a:prstGeom prst="rect">
            <a:avLst/>
          </a:prstGeom>
          <a:solidFill>
            <a:srgbClr val="FFFFCC"/>
          </a:solidFill>
        </p:spPr>
      </p:pic>
      <p:sp>
        <p:nvSpPr>
          <p:cNvPr id="5" name="Прямоугольник 4"/>
          <p:cNvSpPr/>
          <p:nvPr/>
        </p:nvSpPr>
        <p:spPr>
          <a:xfrm>
            <a:off x="502509" y="971778"/>
            <a:ext cx="2850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2438"/>
            <a:r>
              <a:rPr lang="ru-RU" sz="2000" b="1" i="1" dirty="0">
                <a:solidFill>
                  <a:srgbClr val="C0504D">
                    <a:lumMod val="75000"/>
                  </a:srgbClr>
                </a:solidFill>
              </a:rPr>
              <a:t>Атомные станции</a:t>
            </a:r>
            <a:endParaRPr lang="ru-RU" sz="20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0298" y="1502228"/>
            <a:ext cx="7571151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	В </a:t>
            </a:r>
            <a:r>
              <a:rPr lang="ru-RU" sz="1600" b="1" dirty="0"/>
              <a:t>2024 году </a:t>
            </a:r>
            <a:r>
              <a:rPr lang="ru-RU" sz="1600" b="1" dirty="0" err="1"/>
              <a:t>Ростехнадзор</a:t>
            </a:r>
            <a:r>
              <a:rPr lang="ru-RU" sz="1600" b="1" dirty="0"/>
              <a:t> осуществлял регулирование ядерной </a:t>
            </a:r>
            <a:r>
              <a:rPr lang="ru-RU" sz="1600" b="1" dirty="0" smtClean="0"/>
              <a:t> и </a:t>
            </a:r>
            <a:r>
              <a:rPr lang="ru-RU" sz="1600" b="1" dirty="0"/>
              <a:t>радиационной безопасности на </a:t>
            </a:r>
            <a:r>
              <a:rPr lang="ru-RU" sz="1600" b="1" dirty="0" smtClean="0"/>
              <a:t>15 </a:t>
            </a:r>
            <a:r>
              <a:rPr lang="ru-RU" sz="1600" b="1" dirty="0"/>
              <a:t>энергоблоках </a:t>
            </a:r>
            <a:r>
              <a:rPr lang="ru-RU" sz="1600" b="1" dirty="0" smtClean="0"/>
              <a:t>3 </a:t>
            </a:r>
            <a:r>
              <a:rPr lang="ru-RU" sz="1600" b="1" dirty="0"/>
              <a:t>атомных станций </a:t>
            </a:r>
            <a:r>
              <a:rPr lang="ru-RU" sz="1600" b="1" dirty="0" smtClean="0"/>
              <a:t>эксплуатирующей организации </a:t>
            </a:r>
            <a:r>
              <a:rPr lang="ru-RU" sz="1600" b="1" dirty="0"/>
              <a:t>АО «Концерн Росэнергоатом</a:t>
            </a:r>
            <a:r>
              <a:rPr lang="ru-RU" sz="1600" b="1" dirty="0" smtClean="0"/>
              <a:t>», на </a:t>
            </a:r>
            <a:r>
              <a:rPr lang="ru-RU" sz="1600" b="1" dirty="0"/>
              <a:t>которых на текущий момент: </a:t>
            </a:r>
          </a:p>
          <a:p>
            <a:pPr algn="just"/>
            <a:r>
              <a:rPr lang="ru-RU" sz="1600" b="1" dirty="0" smtClean="0"/>
              <a:t>13 энергоблоков </a:t>
            </a:r>
            <a:r>
              <a:rPr lang="ru-RU" sz="1600" b="1" dirty="0"/>
              <a:t>имеют лицензии на эксплуатацию, из них </a:t>
            </a:r>
            <a:r>
              <a:rPr lang="ru-RU" sz="1600" b="1" dirty="0" smtClean="0"/>
              <a:t>9 </a:t>
            </a:r>
            <a:r>
              <a:rPr lang="ru-RU" sz="1600" b="1" dirty="0"/>
              <a:t>энергоблоков находятся в </a:t>
            </a:r>
            <a:r>
              <a:rPr lang="ru-RU" sz="1600" b="1" dirty="0" smtClean="0"/>
              <a:t>эксплуатации на энергетическом уровне мощности, </a:t>
            </a:r>
            <a:r>
              <a:rPr lang="ru-RU" sz="1600" b="1" dirty="0"/>
              <a:t>4 энергоблока находятся в стадии подготовки к выводу из эксплуатации (1, 2 блоки Ленинградской АЭС, 1, 2 блоки Курской АЭС); </a:t>
            </a:r>
            <a:r>
              <a:rPr lang="ru-RU" sz="1600" b="1" dirty="0" smtClean="0"/>
              <a:t> 2 </a:t>
            </a:r>
            <a:r>
              <a:rPr lang="ru-RU" sz="1600" b="1" dirty="0"/>
              <a:t>энергоблока находятся в стадии сооружения </a:t>
            </a:r>
            <a:r>
              <a:rPr lang="ru-RU" sz="1600" b="1" dirty="0" smtClean="0"/>
              <a:t>(3</a:t>
            </a:r>
            <a:r>
              <a:rPr lang="ru-RU" sz="1600" b="1" dirty="0"/>
              <a:t>, 4 блоки Ленинградской АЭС-2</a:t>
            </a:r>
            <a:r>
              <a:rPr lang="ru-RU" sz="1600" b="1" dirty="0" smtClean="0"/>
              <a:t>).</a:t>
            </a:r>
            <a:endParaRPr lang="ru-RU" sz="16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656" y="3810552"/>
            <a:ext cx="7533792" cy="1502315"/>
          </a:xfrm>
          <a:prstGeom prst="rect">
            <a:avLst/>
          </a:prstGeom>
          <a:solidFill>
            <a:srgbClr val="FFFFCC"/>
          </a:solidFill>
        </p:spPr>
      </p:pic>
      <p:sp>
        <p:nvSpPr>
          <p:cNvPr id="9" name="Прямоугольник 8"/>
          <p:cNvSpPr/>
          <p:nvPr/>
        </p:nvSpPr>
        <p:spPr>
          <a:xfrm>
            <a:off x="967655" y="5244147"/>
            <a:ext cx="7533793" cy="83099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По сравнению с 2023 годом число нарушений в работе блоков АС в 2024 году уменьшилось на 2 (на 10%). Наблюдается тенденция к повышению «тяжести» нарушений  по категориям нарушений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316477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7636" y="240560"/>
            <a:ext cx="7847764" cy="480131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452438" algn="just"/>
            <a:endParaRPr b="1" dirty="0" smtClean="0">
              <a:solidFill>
                <a:prstClr val="black"/>
              </a:solidFill>
            </a:endParaRPr>
          </a:p>
          <a:p>
            <a:pPr indent="452438" algn="just"/>
            <a:r>
              <a:rPr b="1" dirty="0" smtClean="0">
                <a:solidFill>
                  <a:prstClr val="black"/>
                </a:solidFill>
              </a:rPr>
              <a:t>Со </a:t>
            </a:r>
            <a:r>
              <a:rPr b="1" dirty="0">
                <a:solidFill>
                  <a:prstClr val="black"/>
                </a:solidFill>
              </a:rPr>
              <a:t>стороны отделов инспекций ЯРБ на АЭС Управления в рамках постоянного государственного надзора был обеспечен контроль за работой комиссий по расследованию нарушений в работе АС: установленные нормами и правилами  процедуры и сроки проведения расследований нарушений соблюдались</a:t>
            </a:r>
            <a:r>
              <a:rPr b="1" dirty="0" smtClean="0">
                <a:solidFill>
                  <a:prstClr val="black"/>
                </a:solidFill>
              </a:rPr>
              <a:t>.</a:t>
            </a:r>
          </a:p>
          <a:p>
            <a:pPr indent="452438" algn="just"/>
            <a:endParaRPr lang="ru-RU" b="1" dirty="0">
              <a:solidFill>
                <a:prstClr val="black"/>
              </a:solidFill>
            </a:endParaRPr>
          </a:p>
          <a:p>
            <a:pPr indent="452438" algn="just"/>
            <a:r>
              <a:rPr lang="ru-RU" b="1" dirty="0">
                <a:solidFill>
                  <a:prstClr val="black"/>
                </a:solidFill>
              </a:rPr>
              <a:t>В 2024 году осуществлялся постоянный мониторинг своевременности направления в </a:t>
            </a:r>
            <a:r>
              <a:rPr lang="ru-RU" b="1" dirty="0" err="1">
                <a:solidFill>
                  <a:prstClr val="black"/>
                </a:solidFill>
              </a:rPr>
              <a:t>Ростехнадзор</a:t>
            </a:r>
            <a:r>
              <a:rPr lang="ru-RU" b="1" dirty="0">
                <a:solidFill>
                  <a:prstClr val="black"/>
                </a:solidFill>
              </a:rPr>
              <a:t> сообщений о нарушениях, соблюдения требований федеральных норм и правил в области использования атомной энергии </a:t>
            </a:r>
            <a:r>
              <a:rPr lang="ru-RU" b="1" dirty="0" smtClean="0">
                <a:solidFill>
                  <a:prstClr val="black"/>
                </a:solidFill>
              </a:rPr>
              <a:t>при </a:t>
            </a:r>
            <a:r>
              <a:rPr lang="ru-RU" b="1" dirty="0">
                <a:solidFill>
                  <a:prstClr val="black"/>
                </a:solidFill>
              </a:rPr>
              <a:t>проведении расследований нарушений, правильности категорирования происшествий, выполнялся анализ достаточности разрабатываемых эксплуатирующей организацией корректирующих мер по предотвращению аналогичных нарушений. </a:t>
            </a:r>
          </a:p>
          <a:p>
            <a:pPr indent="452438" algn="just"/>
            <a:endParaRPr lang="ru-RU" b="1" dirty="0" smtClean="0">
              <a:solidFill>
                <a:prstClr val="black"/>
              </a:solidFill>
            </a:endParaRPr>
          </a:p>
          <a:p>
            <a:pPr indent="452438" algn="just"/>
            <a:endParaRPr lang="ru-RU" b="1" dirty="0">
              <a:solidFill>
                <a:prstClr val="black"/>
              </a:solidFill>
            </a:endParaRPr>
          </a:p>
          <a:p>
            <a:pPr indent="452438" algn="just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1503208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438400" cy="365125"/>
          </a:xfrm>
        </p:spPr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0882" y="55397"/>
            <a:ext cx="8323118" cy="634019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542925"/>
            <a:endParaRPr sz="2000" b="1" i="1" dirty="0" smtClean="0">
              <a:solidFill>
                <a:srgbClr val="C00000"/>
              </a:solidFill>
            </a:endParaRPr>
          </a:p>
          <a:p>
            <a:pPr indent="542925"/>
            <a:r>
              <a:rPr sz="2000" b="1" i="1" dirty="0" smtClean="0">
                <a:solidFill>
                  <a:srgbClr val="C00000"/>
                </a:solidFill>
              </a:rPr>
              <a:t>	Объекты </a:t>
            </a:r>
            <a:r>
              <a:rPr sz="2000" b="1" i="1" dirty="0">
                <a:solidFill>
                  <a:srgbClr val="C00000"/>
                </a:solidFill>
              </a:rPr>
              <a:t>ядерного топливного цикла</a:t>
            </a:r>
          </a:p>
          <a:p>
            <a:pPr algn="just"/>
            <a:r>
              <a:rPr b="1" dirty="0" smtClean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lang="ru-RU" b="1" dirty="0" smtClean="0">
                <a:solidFill>
                  <a:prstClr val="black"/>
                </a:solidFill>
              </a:rPr>
              <a:t>	Всего </a:t>
            </a:r>
            <a:r>
              <a:rPr lang="ru-RU" b="1" dirty="0">
                <a:solidFill>
                  <a:prstClr val="black"/>
                </a:solidFill>
              </a:rPr>
              <a:t>объектов ядерного топливного цикла (далее – ЯТЦ), состоящих под надзором </a:t>
            </a:r>
            <a:r>
              <a:rPr lang="ru-RU" b="1" dirty="0" smtClean="0">
                <a:solidFill>
                  <a:prstClr val="black"/>
                </a:solidFill>
              </a:rPr>
              <a:t>Управления – </a:t>
            </a:r>
            <a:r>
              <a:rPr lang="ru-RU" b="1" dirty="0">
                <a:solidFill>
                  <a:prstClr val="black"/>
                </a:solidFill>
              </a:rPr>
              <a:t>19, из них:</a:t>
            </a:r>
          </a:p>
          <a:p>
            <a:pPr algn="just"/>
            <a:r>
              <a:rPr lang="ru-RU" b="1" dirty="0">
                <a:solidFill>
                  <a:prstClr val="black"/>
                </a:solidFill>
              </a:rPr>
              <a:t>•	</a:t>
            </a:r>
            <a:r>
              <a:rPr lang="ru-RU" b="1" dirty="0" smtClean="0">
                <a:solidFill>
                  <a:prstClr val="black"/>
                </a:solidFill>
              </a:rPr>
              <a:t>1 ядерная </a:t>
            </a:r>
            <a:r>
              <a:rPr lang="ru-RU" b="1" dirty="0">
                <a:solidFill>
                  <a:prstClr val="black"/>
                </a:solidFill>
              </a:rPr>
              <a:t>установка, предназначенная для проведения научно-исследовательских и опытно-конструкторских работ (далее – НИОКР) с использованием ядерных материалов (далее – ЯМ) и радиоактивных веществ (далее – РВ)  АО «Радиевый институт им. В.Г. </a:t>
            </a:r>
            <a:r>
              <a:rPr lang="ru-RU" b="1" dirty="0" err="1">
                <a:solidFill>
                  <a:prstClr val="black"/>
                </a:solidFill>
              </a:rPr>
              <a:t>Хлопина</a:t>
            </a:r>
            <a:r>
              <a:rPr lang="ru-RU" b="1" dirty="0" smtClean="0">
                <a:solidFill>
                  <a:prstClr val="black"/>
                </a:solidFill>
              </a:rPr>
              <a:t>»;</a:t>
            </a:r>
            <a:endParaRPr lang="ru-RU" b="1" dirty="0">
              <a:solidFill>
                <a:prstClr val="black"/>
              </a:solidFill>
            </a:endParaRPr>
          </a:p>
          <a:p>
            <a:pPr algn="just"/>
            <a:r>
              <a:rPr lang="ru-RU" b="1" dirty="0">
                <a:solidFill>
                  <a:prstClr val="black"/>
                </a:solidFill>
              </a:rPr>
              <a:t>•	</a:t>
            </a:r>
            <a:r>
              <a:rPr lang="ru-RU" b="1" dirty="0" smtClean="0">
                <a:solidFill>
                  <a:prstClr val="black"/>
                </a:solidFill>
              </a:rPr>
              <a:t>1 пункт </a:t>
            </a:r>
            <a:r>
              <a:rPr lang="ru-RU" b="1" dirty="0">
                <a:solidFill>
                  <a:prstClr val="black"/>
                </a:solidFill>
              </a:rPr>
              <a:t>хранения (далее – ПХ) ЯМ АО «ТЕНЕКС ТС</a:t>
            </a:r>
            <a:r>
              <a:rPr lang="ru-RU" b="1" dirty="0" smtClean="0">
                <a:solidFill>
                  <a:prstClr val="black"/>
                </a:solidFill>
              </a:rPr>
              <a:t>»;</a:t>
            </a:r>
            <a:endParaRPr lang="ru-RU" b="1" dirty="0">
              <a:solidFill>
                <a:prstClr val="black"/>
              </a:solidFill>
            </a:endParaRPr>
          </a:p>
          <a:p>
            <a:pPr algn="just"/>
            <a:r>
              <a:rPr lang="ru-RU" b="1" dirty="0">
                <a:solidFill>
                  <a:prstClr val="black"/>
                </a:solidFill>
              </a:rPr>
              <a:t>•	</a:t>
            </a:r>
            <a:r>
              <a:rPr lang="ru-RU" b="1" dirty="0" smtClean="0">
                <a:solidFill>
                  <a:prstClr val="black"/>
                </a:solidFill>
              </a:rPr>
              <a:t>5 морских судов, транспортирующих </a:t>
            </a:r>
            <a:r>
              <a:rPr lang="ru-RU" b="1" dirty="0">
                <a:solidFill>
                  <a:prstClr val="black"/>
                </a:solidFill>
              </a:rPr>
              <a:t>РМ, ОАО «СМП</a:t>
            </a:r>
            <a:r>
              <a:rPr lang="ru-RU" b="1" dirty="0" smtClean="0">
                <a:solidFill>
                  <a:prstClr val="black"/>
                </a:solidFill>
              </a:rPr>
              <a:t>»;</a:t>
            </a:r>
            <a:endParaRPr lang="ru-RU" b="1" dirty="0">
              <a:solidFill>
                <a:prstClr val="black"/>
              </a:solidFill>
            </a:endParaRPr>
          </a:p>
          <a:p>
            <a:pPr algn="just"/>
            <a:r>
              <a:rPr lang="ru-RU" b="1" dirty="0">
                <a:solidFill>
                  <a:prstClr val="black"/>
                </a:solidFill>
              </a:rPr>
              <a:t>•	</a:t>
            </a:r>
            <a:r>
              <a:rPr lang="ru-RU" b="1" dirty="0" smtClean="0">
                <a:solidFill>
                  <a:prstClr val="black"/>
                </a:solidFill>
              </a:rPr>
              <a:t>6 морских судов, транспортирующих </a:t>
            </a:r>
            <a:r>
              <a:rPr lang="ru-RU" b="1" dirty="0">
                <a:solidFill>
                  <a:prstClr val="black"/>
                </a:solidFill>
              </a:rPr>
              <a:t>радиоактивные материалы (далее – РМ), ОАО «Концерн АСПОЛ-БАЛТИК</a:t>
            </a:r>
            <a:r>
              <a:rPr lang="ru-RU" b="1" dirty="0" smtClean="0">
                <a:solidFill>
                  <a:prstClr val="black"/>
                </a:solidFill>
              </a:rPr>
              <a:t>»;</a:t>
            </a:r>
            <a:endParaRPr lang="ru-RU" b="1" dirty="0">
              <a:solidFill>
                <a:prstClr val="black"/>
              </a:solidFill>
            </a:endParaRPr>
          </a:p>
          <a:p>
            <a:pPr algn="just"/>
            <a:r>
              <a:rPr lang="ru-RU" b="1" dirty="0">
                <a:solidFill>
                  <a:prstClr val="black"/>
                </a:solidFill>
              </a:rPr>
              <a:t>•	</a:t>
            </a:r>
            <a:r>
              <a:rPr lang="ru-RU" b="1" dirty="0" smtClean="0">
                <a:solidFill>
                  <a:prstClr val="black"/>
                </a:solidFill>
              </a:rPr>
              <a:t>6 морских судов, транспортирующих </a:t>
            </a:r>
            <a:r>
              <a:rPr lang="ru-RU" b="1" dirty="0">
                <a:solidFill>
                  <a:prstClr val="black"/>
                </a:solidFill>
              </a:rPr>
              <a:t>РМ, ЗАО «БАЛТИК </a:t>
            </a:r>
            <a:r>
              <a:rPr lang="ru-RU" b="1" dirty="0" smtClean="0">
                <a:solidFill>
                  <a:prstClr val="black"/>
                </a:solidFill>
              </a:rPr>
              <a:t>МЕРКУР».</a:t>
            </a:r>
            <a:endParaRPr lang="ru-RU" b="1" dirty="0">
              <a:solidFill>
                <a:prstClr val="black"/>
              </a:solidFill>
            </a:endParaRPr>
          </a:p>
          <a:p>
            <a:pPr algn="just"/>
            <a:r>
              <a:rPr b="1" dirty="0" smtClean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b="1" dirty="0" smtClean="0">
                <a:solidFill>
                  <a:prstClr val="black"/>
                </a:solidFill>
              </a:rPr>
              <a:t>	В </a:t>
            </a:r>
            <a:r>
              <a:rPr b="1" dirty="0">
                <a:solidFill>
                  <a:prstClr val="black"/>
                </a:solidFill>
              </a:rPr>
              <a:t>отчётном периоде на поднадзорных объектах использования атомной энергии по направлению топливного цикла, аварий и пострадавших не было, </a:t>
            </a:r>
            <a:r>
              <a:rPr b="1" dirty="0" smtClean="0">
                <a:solidFill>
                  <a:prstClr val="black"/>
                </a:solidFill>
              </a:rPr>
              <a:t>нарушений </a:t>
            </a:r>
            <a:r>
              <a:rPr b="1" dirty="0">
                <a:solidFill>
                  <a:prstClr val="black"/>
                </a:solidFill>
              </a:rPr>
              <a:t>в работе объектов </a:t>
            </a:r>
            <a:r>
              <a:rPr b="1" dirty="0" smtClean="0">
                <a:solidFill>
                  <a:prstClr val="black"/>
                </a:solidFill>
              </a:rPr>
              <a:t>ЯТЦ не зафиксировано.</a:t>
            </a:r>
            <a:endParaRPr b="1" i="1" dirty="0" smtClean="0">
              <a:solidFill>
                <a:srgbClr val="C00000"/>
              </a:solidFill>
            </a:endParaRPr>
          </a:p>
          <a:p>
            <a:pPr algn="ctr"/>
            <a:endParaRPr sz="2000" b="1" i="1" dirty="0" smtClean="0">
              <a:solidFill>
                <a:srgbClr val="C00000"/>
              </a:solidFill>
            </a:endParaRPr>
          </a:p>
          <a:p>
            <a:pPr algn="ctr"/>
            <a:endParaRPr sz="2000" b="1" i="1" dirty="0">
              <a:solidFill>
                <a:srgbClr val="C00000"/>
              </a:solidFill>
            </a:endParaRPr>
          </a:p>
          <a:p>
            <a:pPr indent="542925" algn="just"/>
            <a:endParaRPr sz="2000" b="1" dirty="0" smtClean="0">
              <a:solidFill>
                <a:prstClr val="black"/>
              </a:solidFill>
            </a:endParaRPr>
          </a:p>
          <a:p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322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D6E5A2-EC83-451F-A719-9AC1370DD5C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6205" y="762164"/>
            <a:ext cx="7595287" cy="563231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   В 2024 году под </a:t>
            </a:r>
            <a:r>
              <a:rPr lang="ru-RU" b="1" dirty="0"/>
              <a:t>государственным надзором </a:t>
            </a:r>
            <a:r>
              <a:rPr lang="ru-RU" b="1" dirty="0" smtClean="0"/>
              <a:t>Управления находилось</a:t>
            </a:r>
            <a:r>
              <a:rPr lang="ru-RU" b="1" dirty="0"/>
              <a:t>: 10 судов с ЯЭУ (8 атомных ледоколов ФГУП «</a:t>
            </a:r>
            <a:r>
              <a:rPr lang="ru-RU" b="1" dirty="0" err="1"/>
              <a:t>Атомфлот</a:t>
            </a:r>
            <a:r>
              <a:rPr lang="ru-RU" b="1" dirty="0"/>
              <a:t>», 2 атомных ледокола АО «Балтийский завод</a:t>
            </a:r>
            <a:r>
              <a:rPr lang="ru-RU" b="1" dirty="0" smtClean="0"/>
              <a:t>»), </a:t>
            </a:r>
            <a:r>
              <a:rPr lang="ru-RU" b="1" dirty="0"/>
              <a:t>3 судна АТО, 1 судно в процессе вывода из </a:t>
            </a:r>
            <a:r>
              <a:rPr lang="ru-RU" b="1" dirty="0" smtClean="0"/>
              <a:t>эксплуатации.</a:t>
            </a:r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   На </a:t>
            </a:r>
            <a:r>
              <a:rPr lang="ru-RU" b="1" dirty="0"/>
              <a:t>ядерных энергетических установках судов ФГУП «</a:t>
            </a:r>
            <a:r>
              <a:rPr lang="ru-RU" b="1" dirty="0" err="1"/>
              <a:t>Атомфлот</a:t>
            </a:r>
            <a:r>
              <a:rPr lang="ru-RU" b="1" dirty="0"/>
              <a:t>» в 2024 году зафиксировано 27 нарушений в работе объектов атомного флота (в 2023 году -28 нарушений ). </a:t>
            </a:r>
          </a:p>
          <a:p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   Анализ </a:t>
            </a:r>
            <a:r>
              <a:rPr lang="ru-RU" b="1" dirty="0"/>
              <a:t>эксплуатационных происшествий показал, что нарушения вызваны:</a:t>
            </a:r>
          </a:p>
          <a:p>
            <a:r>
              <a:rPr lang="ru-RU" b="1" dirty="0"/>
              <a:t>•	- технологическими дефектами трубной системы парогенераторов типа ПГ-28; </a:t>
            </a:r>
            <a:endParaRPr lang="ru-RU" b="1" dirty="0" smtClean="0"/>
          </a:p>
          <a:p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недостатками проектирования, конструирования и изготовления;</a:t>
            </a:r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 </a:t>
            </a:r>
            <a:r>
              <a:rPr lang="ru-RU" b="1" dirty="0"/>
              <a:t>механическими повреждениями.</a:t>
            </a:r>
          </a:p>
          <a:p>
            <a:endParaRPr lang="ru-RU" b="1" dirty="0"/>
          </a:p>
          <a:p>
            <a:r>
              <a:rPr lang="ru-RU" b="1" dirty="0" smtClean="0"/>
              <a:t>Выбросов </a:t>
            </a:r>
            <a:r>
              <a:rPr lang="ru-RU" b="1" dirty="0"/>
              <a:t>и сбросов радиоактивных продуктов в результате нарушений в работе - не было.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827" y="82379"/>
            <a:ext cx="6697362" cy="54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520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45473"/>
            <a:ext cx="7813964" cy="594008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endParaRPr sz="2000" b="1" dirty="0" smtClean="0">
              <a:solidFill>
                <a:prstClr val="black"/>
              </a:solidFill>
            </a:endParaRPr>
          </a:p>
          <a:p>
            <a:pPr indent="542925">
              <a:tabLst>
                <a:tab pos="0" algn="l"/>
              </a:tabLst>
            </a:pPr>
            <a:r>
              <a:rPr sz="2000" b="1" i="1" dirty="0" smtClean="0">
                <a:solidFill>
                  <a:srgbClr val="C00000"/>
                </a:solidFill>
              </a:rPr>
              <a:t>Радиационно-опасные </a:t>
            </a:r>
            <a:r>
              <a:rPr sz="2000" b="1" i="1" dirty="0">
                <a:solidFill>
                  <a:srgbClr val="C00000"/>
                </a:solidFill>
              </a:rPr>
              <a:t>объекты организаций </a:t>
            </a:r>
          </a:p>
          <a:p>
            <a:pPr indent="504000" algn="just">
              <a:tabLst>
                <a:tab pos="0" algn="l"/>
              </a:tabLst>
            </a:pPr>
            <a:endParaRPr lang="ru-RU" sz="2000" b="1" dirty="0" smtClean="0">
              <a:solidFill>
                <a:prstClr val="black"/>
              </a:solidFill>
            </a:endParaRPr>
          </a:p>
          <a:p>
            <a:pPr indent="504000" algn="just">
              <a:tabLst>
                <a:tab pos="0" algn="l"/>
              </a:tabLst>
            </a:pPr>
            <a:r>
              <a:rPr lang="ru-RU" sz="2000" b="1" dirty="0" smtClean="0">
                <a:solidFill>
                  <a:prstClr val="black"/>
                </a:solidFill>
              </a:rPr>
              <a:t>В </a:t>
            </a:r>
            <a:r>
              <a:rPr lang="ru-RU" sz="2000" b="1" dirty="0">
                <a:solidFill>
                  <a:prstClr val="black"/>
                </a:solidFill>
              </a:rPr>
              <a:t>2024 году </a:t>
            </a:r>
            <a:r>
              <a:rPr lang="ru-RU" sz="2000" b="1" dirty="0" err="1">
                <a:solidFill>
                  <a:prstClr val="black"/>
                </a:solidFill>
              </a:rPr>
              <a:t>Ростехнадзор</a:t>
            </a:r>
            <a:r>
              <a:rPr lang="ru-RU" sz="2000" b="1" dirty="0">
                <a:solidFill>
                  <a:prstClr val="black"/>
                </a:solidFill>
              </a:rPr>
              <a:t> осуществлял регулирование ядерной </a:t>
            </a:r>
            <a:r>
              <a:rPr lang="ru-RU" sz="2000" b="1" dirty="0" smtClean="0">
                <a:solidFill>
                  <a:prstClr val="black"/>
                </a:solidFill>
              </a:rPr>
              <a:t>и </a:t>
            </a:r>
            <a:r>
              <a:rPr lang="ru-RU" sz="2000" b="1" dirty="0">
                <a:solidFill>
                  <a:prstClr val="black"/>
                </a:solidFill>
              </a:rPr>
              <a:t>радиационной </a:t>
            </a:r>
            <a:r>
              <a:rPr lang="ru-RU" sz="2000" b="1" dirty="0" smtClean="0">
                <a:solidFill>
                  <a:prstClr val="black"/>
                </a:solidFill>
              </a:rPr>
              <a:t>безопасности 359 </a:t>
            </a:r>
            <a:r>
              <a:rPr lang="ru-RU" sz="2000" b="1" dirty="0">
                <a:solidFill>
                  <a:prstClr val="black"/>
                </a:solidFill>
              </a:rPr>
              <a:t>организаций, осуществляющих деятельность в отношении </a:t>
            </a:r>
            <a:r>
              <a:rPr lang="ru-RU" sz="2000" b="1" dirty="0" err="1">
                <a:solidFill>
                  <a:prstClr val="black"/>
                </a:solidFill>
              </a:rPr>
              <a:t>радиационно</a:t>
            </a:r>
            <a:r>
              <a:rPr lang="ru-RU" sz="2000" b="1" dirty="0">
                <a:solidFill>
                  <a:prstClr val="black"/>
                </a:solidFill>
              </a:rPr>
              <a:t> опасных объектов (далее – РОО), включая выполнение работ </a:t>
            </a:r>
            <a:r>
              <a:rPr lang="ru-RU" sz="2000" b="1" dirty="0" smtClean="0">
                <a:solidFill>
                  <a:prstClr val="black"/>
                </a:solidFill>
              </a:rPr>
              <a:t>и </a:t>
            </a:r>
            <a:r>
              <a:rPr lang="ru-RU" sz="2000" b="1" dirty="0">
                <a:solidFill>
                  <a:prstClr val="black"/>
                </a:solidFill>
              </a:rPr>
              <a:t>оказание услуг эксплуатирующим организациям. Из них </a:t>
            </a:r>
            <a:r>
              <a:rPr lang="ru-RU" sz="2000" b="1" dirty="0" smtClean="0">
                <a:solidFill>
                  <a:prstClr val="black"/>
                </a:solidFill>
              </a:rPr>
              <a:t>185 </a:t>
            </a:r>
            <a:r>
              <a:rPr lang="ru-RU" sz="2000" b="1" dirty="0">
                <a:solidFill>
                  <a:prstClr val="black"/>
                </a:solidFill>
              </a:rPr>
              <a:t>организаций зарегистрированы в качестве организаций, осуществляющих эксплуатацию радиационных источников (далее – РИ), содержащих в своём составе только закрытые </a:t>
            </a:r>
            <a:r>
              <a:rPr lang="ru-RU" sz="2000" b="1" dirty="0" err="1">
                <a:solidFill>
                  <a:prstClr val="black"/>
                </a:solidFill>
              </a:rPr>
              <a:t>радионуклидные</a:t>
            </a:r>
            <a:r>
              <a:rPr lang="ru-RU" sz="2000" b="1" dirty="0">
                <a:solidFill>
                  <a:prstClr val="black"/>
                </a:solidFill>
              </a:rPr>
              <a:t> источники (далее – ЗРИ) 4 и 5 категорий радиационной </a:t>
            </a:r>
            <a:r>
              <a:rPr lang="ru-RU" sz="2000" b="1" dirty="0" smtClean="0">
                <a:solidFill>
                  <a:prstClr val="black"/>
                </a:solidFill>
              </a:rPr>
              <a:t>опасности, </a:t>
            </a:r>
            <a:r>
              <a:rPr lang="ru-RU" sz="2000" b="1" dirty="0">
                <a:solidFill>
                  <a:prstClr val="black"/>
                </a:solidFill>
              </a:rPr>
              <a:t>а </a:t>
            </a:r>
            <a:r>
              <a:rPr lang="ru-RU" sz="2000" b="1" dirty="0" smtClean="0">
                <a:solidFill>
                  <a:prstClr val="black"/>
                </a:solidFill>
              </a:rPr>
              <a:t>205 </a:t>
            </a:r>
            <a:r>
              <a:rPr lang="ru-RU" sz="2000" b="1" dirty="0">
                <a:solidFill>
                  <a:prstClr val="black"/>
                </a:solidFill>
              </a:rPr>
              <a:t>организаций имеют соответствующие лицензии </a:t>
            </a:r>
            <a:r>
              <a:rPr lang="ru-RU" sz="2000" b="1" dirty="0" smtClean="0">
                <a:solidFill>
                  <a:prstClr val="black"/>
                </a:solidFill>
              </a:rPr>
              <a:t>в </a:t>
            </a:r>
            <a:r>
              <a:rPr lang="ru-RU" sz="2000" b="1" dirty="0">
                <a:solidFill>
                  <a:prstClr val="black"/>
                </a:solidFill>
              </a:rPr>
              <a:t>отношении РОО.</a:t>
            </a:r>
          </a:p>
          <a:p>
            <a:pPr indent="504000" algn="just">
              <a:tabLst>
                <a:tab pos="0" algn="l"/>
              </a:tabLst>
            </a:pPr>
            <a:endParaRPr sz="2000" b="1" dirty="0" smtClean="0">
              <a:solidFill>
                <a:prstClr val="black"/>
              </a:solidFill>
            </a:endParaRPr>
          </a:p>
          <a:p>
            <a:pPr indent="542925" algn="just">
              <a:tabLst>
                <a:tab pos="0" algn="l"/>
              </a:tabLst>
            </a:pPr>
            <a:r>
              <a:rPr sz="2000" b="1" dirty="0" smtClean="0">
                <a:solidFill>
                  <a:prstClr val="black"/>
                </a:solidFill>
              </a:rPr>
              <a:t>В 2024 году нерадиационных происшествий </a:t>
            </a:r>
            <a:r>
              <a:rPr sz="2000" b="1" dirty="0">
                <a:solidFill>
                  <a:prstClr val="black"/>
                </a:solidFill>
              </a:rPr>
              <a:t>класса </a:t>
            </a:r>
            <a:r>
              <a:rPr sz="2000" b="1" dirty="0" smtClean="0">
                <a:solidFill>
                  <a:prstClr val="black"/>
                </a:solidFill>
              </a:rPr>
              <a:t>П-2 </a:t>
            </a:r>
            <a:r>
              <a:rPr lang="ru-RU" sz="2000" b="1" dirty="0">
                <a:solidFill>
                  <a:prstClr val="black"/>
                </a:solidFill>
              </a:rPr>
              <a:t>в  работе РОО </a:t>
            </a:r>
            <a:r>
              <a:rPr sz="2000" b="1" dirty="0" smtClean="0">
                <a:solidFill>
                  <a:prstClr val="black"/>
                </a:solidFill>
              </a:rPr>
              <a:t>не зафиксировано. </a:t>
            </a:r>
            <a:r>
              <a:rPr sz="2000" b="1" dirty="0">
                <a:solidFill>
                  <a:prstClr val="black"/>
                </a:solidFill>
              </a:rPr>
              <a:t>Радиационного воздействия на персонал и радиоактивного загрязнения окружающей среды не было. </a:t>
            </a:r>
            <a:endParaRPr sz="2000" b="1" dirty="0" smtClean="0">
              <a:solidFill>
                <a:prstClr val="black"/>
              </a:solidFill>
            </a:endParaRPr>
          </a:p>
          <a:p>
            <a:pPr indent="542925" algn="just">
              <a:tabLst>
                <a:tab pos="0" algn="l"/>
              </a:tabLst>
            </a:pPr>
            <a:endParaRPr sz="20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05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0237" y="396376"/>
            <a:ext cx="8209005" cy="40934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indent="542925"/>
            <a:r>
              <a:rPr lang="ru-RU" sz="2000" b="1" i="1" dirty="0">
                <a:solidFill>
                  <a:srgbClr val="C0504D">
                    <a:lumMod val="75000"/>
                  </a:srgbClr>
                </a:solidFill>
              </a:rPr>
              <a:t>Исследовательские ядерные реакторы и установки</a:t>
            </a:r>
            <a:endParaRPr lang="ru-RU" sz="20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	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</a:rPr>
              <a:t>        В </a:t>
            </a:r>
            <a:r>
              <a:rPr lang="ru-RU" sz="2000" b="1" dirty="0">
                <a:solidFill>
                  <a:prstClr val="black"/>
                </a:solidFill>
              </a:rPr>
              <a:t>2024 году </a:t>
            </a:r>
            <a:r>
              <a:rPr lang="ru-RU" sz="2000" b="1" dirty="0" smtClean="0">
                <a:solidFill>
                  <a:prstClr val="black"/>
                </a:solidFill>
              </a:rPr>
              <a:t>Управление осуществляло </a:t>
            </a:r>
            <a:r>
              <a:rPr lang="ru-RU" sz="2000" b="1" dirty="0">
                <a:solidFill>
                  <a:prstClr val="black"/>
                </a:solidFill>
              </a:rPr>
              <a:t>регулирование ядерной </a:t>
            </a:r>
            <a:r>
              <a:rPr lang="ru-RU" sz="2000" b="1" dirty="0" smtClean="0">
                <a:solidFill>
                  <a:prstClr val="black"/>
                </a:solidFill>
              </a:rPr>
              <a:t> и </a:t>
            </a:r>
            <a:r>
              <a:rPr lang="ru-RU" sz="2000" b="1" dirty="0">
                <a:solidFill>
                  <a:prstClr val="black"/>
                </a:solidFill>
              </a:rPr>
              <a:t>радиационной безопасности на </a:t>
            </a:r>
            <a:r>
              <a:rPr lang="ru-RU" sz="2000" b="1" dirty="0" smtClean="0">
                <a:solidFill>
                  <a:prstClr val="black"/>
                </a:solidFill>
              </a:rPr>
              <a:t>3 </a:t>
            </a:r>
            <a:r>
              <a:rPr lang="ru-RU" sz="2000" b="1" dirty="0">
                <a:solidFill>
                  <a:prstClr val="black"/>
                </a:solidFill>
              </a:rPr>
              <a:t>исследовательских ядерных установках (далее – ИЯУ) </a:t>
            </a:r>
            <a:r>
              <a:rPr lang="ru-RU" sz="2000" b="1" dirty="0" smtClean="0">
                <a:solidFill>
                  <a:prstClr val="black"/>
                </a:solidFill>
              </a:rPr>
              <a:t>2 </a:t>
            </a:r>
            <a:r>
              <a:rPr lang="ru-RU" sz="2000" b="1" dirty="0">
                <a:solidFill>
                  <a:prstClr val="black"/>
                </a:solidFill>
              </a:rPr>
              <a:t>эксплуатирующих </a:t>
            </a:r>
            <a:r>
              <a:rPr lang="ru-RU" sz="2000" b="1" dirty="0" smtClean="0">
                <a:solidFill>
                  <a:prstClr val="black"/>
                </a:solidFill>
              </a:rPr>
              <a:t>организаций. </a:t>
            </a:r>
            <a:endParaRPr lang="ru-RU" sz="2000" b="1" dirty="0">
              <a:solidFill>
                <a:prstClr val="black"/>
              </a:solidFill>
            </a:endParaRPr>
          </a:p>
          <a:p>
            <a:pPr lvl="0" algn="just"/>
            <a:endParaRPr lang="ru-RU" sz="2000" b="1" dirty="0">
              <a:solidFill>
                <a:prstClr val="black"/>
              </a:solidFill>
            </a:endParaRPr>
          </a:p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</a:rPr>
              <a:t>       В </a:t>
            </a:r>
            <a:r>
              <a:rPr lang="ru-RU" sz="2000" b="1" dirty="0">
                <a:solidFill>
                  <a:prstClr val="black"/>
                </a:solidFill>
              </a:rPr>
              <a:t>отчетный период на поднадзорных объектах использования атомной энергии по направлению исследовательские ядерные установки (ИЯУ) аварий, нарушений в работе ИЯУ не зафиксировано.</a:t>
            </a:r>
          </a:p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	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</a:rPr>
              <a:t>       На </a:t>
            </a:r>
            <a:r>
              <a:rPr lang="ru-RU" sz="2000" b="1" dirty="0">
                <a:solidFill>
                  <a:prstClr val="black"/>
                </a:solidFill>
              </a:rPr>
              <a:t>поднадзорных объектах радиационный контроль и радиационная безопасность в основном соответствуют требованиям НД.</a:t>
            </a:r>
          </a:p>
        </p:txBody>
      </p:sp>
    </p:spTree>
    <p:extLst>
      <p:ext uri="{BB962C8B-B14F-4D97-AF65-F5344CB8AC3E}">
        <p14:creationId xmlns:p14="http://schemas.microsoft.com/office/powerpoint/2010/main" val="17546656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1505</Words>
  <Application>Microsoft Office PowerPoint</Application>
  <PresentationFormat>Экран (4:3)</PresentationFormat>
  <Paragraphs>289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ＭＳ Ｐゴシック</vt:lpstr>
      <vt:lpstr>SimSun</vt:lpstr>
      <vt:lpstr>Arial</vt:lpstr>
      <vt:lpstr>Arial Narrow</vt:lpstr>
      <vt:lpstr>Calibri</vt:lpstr>
      <vt:lpstr>Georgia</vt:lpstr>
      <vt:lpstr>Monotype Corsiva</vt:lpstr>
      <vt:lpstr>Symbol</vt:lpstr>
      <vt:lpstr>Times New Roman</vt:lpstr>
      <vt:lpstr>Wingdings</vt:lpstr>
      <vt:lpstr>Training</vt:lpstr>
      <vt:lpstr>Презентация PowerPoint</vt:lpstr>
      <vt:lpstr>Основные полномочия Северо-Европейского МТУ по надзору за ЯРБ Ростехнадзора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СРАВНИТЕЛЬНЫЕ ПОКАЗАТЕЛИ НАДЗОРНОЙ ДЕЯТЕЛЬНОСТИ  за 2022-2024  гг.</vt:lpstr>
      <vt:lpstr>Презентация PowerPoint</vt:lpstr>
      <vt:lpstr>Презентация PowerPoint</vt:lpstr>
      <vt:lpstr>Презентация PowerPoint</vt:lpstr>
      <vt:lpstr>СРАВНИТЕЛЬНЫЕ ПОКАЗАТЕЛИ АДМИНИСТРАТИВНЫХ МЕР  за 2022 -2024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2017-04-23T12:17:48Z</dcterms:created>
  <dcterms:modified xsi:type="dcterms:W3CDTF">2025-01-30T07:42:23Z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